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61" r:id="rId3"/>
    <p:sldId id="283" r:id="rId4"/>
    <p:sldId id="289" r:id="rId5"/>
    <p:sldId id="284" r:id="rId6"/>
    <p:sldId id="275" r:id="rId7"/>
    <p:sldId id="286" r:id="rId8"/>
    <p:sldId id="287" r:id="rId9"/>
    <p:sldId id="290" r:id="rId10"/>
    <p:sldId id="291" r:id="rId11"/>
    <p:sldId id="279" r:id="rId12"/>
    <p:sldId id="263" r:id="rId13"/>
    <p:sldId id="295" r:id="rId14"/>
    <p:sldId id="293" r:id="rId15"/>
    <p:sldId id="294" r:id="rId16"/>
    <p:sldId id="278" r:id="rId17"/>
    <p:sldId id="299" r:id="rId18"/>
    <p:sldId id="297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E3FB6D"/>
    <a:srgbClr val="FF66FF"/>
    <a:srgbClr val="C3F77D"/>
    <a:srgbClr val="FF3300"/>
    <a:srgbClr val="056CE9"/>
    <a:srgbClr val="30F087"/>
    <a:srgbClr val="FF0066"/>
    <a:srgbClr val="FFCC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apotp%20Daniela%20octubre%202010\DISCO%20DANIELA\CRUB\CRUB%202015\Proyecto%20Observaci&#243;n%20Electoral\Padr&#243;n%20y%20muestra\Lista%20voluntarios%20ObserBar%20elecciones%20provinciales%20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>
        <c:manualLayout>
          <c:layoutTarget val="inner"/>
          <c:xMode val="edge"/>
          <c:yMode val="edge"/>
          <c:x val="0.44503937007874039"/>
          <c:y val="0.11924119241192427"/>
          <c:w val="0.51240743843189862"/>
          <c:h val="0.761517615176151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91FE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800"/>
                </a:pPr>
                <a:endParaRPr lang="es-AR"/>
              </a:p>
            </c:txPr>
            <c:showVal val="1"/>
          </c:dLbls>
          <c:cat>
            <c:strRef>
              <c:f>Hoja1!$E$7:$E$10</c:f>
              <c:strCache>
                <c:ptCount val="4"/>
                <c:pt idx="0">
                  <c:v>Otros</c:v>
                </c:pt>
                <c:pt idx="1">
                  <c:v>Fiscales</c:v>
                </c:pt>
                <c:pt idx="2">
                  <c:v>Delegado electoral</c:v>
                </c:pt>
                <c:pt idx="3">
                  <c:v>Policía</c:v>
                </c:pt>
              </c:strCache>
            </c:strRef>
          </c:cat>
          <c:val>
            <c:numRef>
              <c:f>Hoja1!$F$7:$F$10</c:f>
              <c:numCache>
                <c:formatCode>0%</c:formatCode>
                <c:ptCount val="4"/>
                <c:pt idx="0">
                  <c:v>6.000000000000006E-2</c:v>
                </c:pt>
                <c:pt idx="1">
                  <c:v>0.47000000000000008</c:v>
                </c:pt>
                <c:pt idx="2">
                  <c:v>0.58000000000000029</c:v>
                </c:pt>
                <c:pt idx="3">
                  <c:v>0.87000000000000066</c:v>
                </c:pt>
              </c:numCache>
            </c:numRef>
          </c:val>
        </c:ser>
        <c:gapWidth val="44"/>
        <c:overlap val="29"/>
        <c:axId val="87384448"/>
        <c:axId val="87387136"/>
      </c:barChart>
      <c:catAx>
        <c:axId val="8738444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87387136"/>
        <c:crosses val="autoZero"/>
        <c:auto val="1"/>
        <c:lblAlgn val="ctr"/>
        <c:lblOffset val="100"/>
      </c:catAx>
      <c:valAx>
        <c:axId val="87387136"/>
        <c:scaling>
          <c:orientation val="minMax"/>
          <c:max val="1"/>
        </c:scaling>
        <c:delete val="1"/>
        <c:axPos val="b"/>
        <c:numFmt formatCode="0%" sourceLinked="1"/>
        <c:tickLblPos val="none"/>
        <c:crossAx val="8738444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192FF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dLblPos val="outEnd"/>
            <c:showVal val="1"/>
          </c:dLbls>
          <c:cat>
            <c:strRef>
              <c:f>Hoja3!$F$6:$F$9</c:f>
              <c:strCache>
                <c:ptCount val="4"/>
                <c:pt idx="0">
                  <c:v>Más de 10</c:v>
                </c:pt>
                <c:pt idx="1">
                  <c:v>Entre 6 y 10</c:v>
                </c:pt>
                <c:pt idx="2">
                  <c:v>Entre 1 y 5</c:v>
                </c:pt>
                <c:pt idx="3">
                  <c:v>Niguno</c:v>
                </c:pt>
              </c:strCache>
            </c:strRef>
          </c:cat>
          <c:val>
            <c:numRef>
              <c:f>Hoja3!$G$6:$G$9</c:f>
              <c:numCache>
                <c:formatCode>0%</c:formatCode>
                <c:ptCount val="4"/>
                <c:pt idx="0">
                  <c:v>4.0000000000000022E-2</c:v>
                </c:pt>
                <c:pt idx="1">
                  <c:v>8.0000000000000043E-2</c:v>
                </c:pt>
                <c:pt idx="2">
                  <c:v>0.17</c:v>
                </c:pt>
                <c:pt idx="3">
                  <c:v>0.7100000000000003</c:v>
                </c:pt>
              </c:numCache>
            </c:numRef>
          </c:val>
        </c:ser>
        <c:gapWidth val="47"/>
        <c:axId val="87825408"/>
        <c:axId val="87884544"/>
      </c:barChart>
      <c:catAx>
        <c:axId val="8782540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87884544"/>
        <c:crosses val="autoZero"/>
        <c:auto val="1"/>
        <c:lblAlgn val="ctr"/>
        <c:lblOffset val="100"/>
      </c:catAx>
      <c:valAx>
        <c:axId val="87884544"/>
        <c:scaling>
          <c:orientation val="minMax"/>
          <c:max val="1"/>
        </c:scaling>
        <c:delete val="1"/>
        <c:axPos val="b"/>
        <c:numFmt formatCode="0%" sourceLinked="1"/>
        <c:tickLblPos val="none"/>
        <c:crossAx val="8782540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C070-7FD3-46A7-BEA2-2D6C166FD4BA}" type="datetimeFigureOut">
              <a:rPr lang="es-AR" smtClean="0"/>
              <a:pPr/>
              <a:t>19/9/2017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92BA-511F-4DA6-AEFF-F2A123B36C8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574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92BA-511F-4DA6-AEFF-F2A123B36C85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92BA-511F-4DA6-AEFF-F2A123B36C85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0000">
                <a:srgbClr val="A1F44E"/>
              </a:gs>
              <a:gs pos="64999">
                <a:srgbClr val="C3F77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76" y="-107576"/>
            <a:ext cx="8172400" cy="1143000"/>
          </a:xfrm>
        </p:spPr>
        <p:txBody>
          <a:bodyPr lIns="36000" tIns="36000" rIns="36000" bIns="36000">
            <a:noAutofit/>
          </a:bodyPr>
          <a:lstStyle>
            <a:lvl1pPr algn="l"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ogo Obser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0752" y="0"/>
            <a:ext cx="943248" cy="943248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 flipV="1">
            <a:off x="0" y="6150985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 userDrawn="1"/>
        </p:nvCxnSpPr>
        <p:spPr>
          <a:xfrm flipV="1">
            <a:off x="22049" y="90872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12 Imagen" descr="logo defensoria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896" y="6242246"/>
            <a:ext cx="996792" cy="576000"/>
          </a:xfrm>
          <a:prstGeom prst="rect">
            <a:avLst/>
          </a:prstGeom>
        </p:spPr>
      </p:pic>
      <p:pic>
        <p:nvPicPr>
          <p:cNvPr id="14" name="13 Imagen" descr="logo CRU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11715" y="6255119"/>
            <a:ext cx="550800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143000"/>
          </a:xfrm>
        </p:spPr>
        <p:txBody>
          <a:bodyPr/>
          <a:lstStyle/>
          <a:p>
            <a:pPr algn="ctr"/>
            <a:r>
              <a:rPr lang="es-AR" sz="6600" b="1" dirty="0" smtClean="0"/>
              <a:t>Principales </a:t>
            </a:r>
            <a:br>
              <a:rPr lang="es-AR" sz="6600" b="1" dirty="0" smtClean="0"/>
            </a:br>
            <a:r>
              <a:rPr lang="es-AR" sz="6600" b="1" dirty="0" smtClean="0"/>
              <a:t>resultados</a:t>
            </a:r>
            <a:endParaRPr lang="es-A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BB7"/>
          </a:soli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"/>
          <p:cNvSpPr/>
          <p:nvPr/>
        </p:nvSpPr>
        <p:spPr>
          <a:xfrm>
            <a:off x="5815186" y="75914"/>
            <a:ext cx="3252328" cy="6732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5250"/>
            <a:ext cx="5457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75656" y="2029860"/>
          <a:ext cx="3755685" cy="25560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459541"/>
                <a:gridCol w="1296144"/>
              </a:tblGrid>
              <a:tr h="637598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  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54.5%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7598"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31.5%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402"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11.8%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0402"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2.2%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7 Imagen" descr="https://upload.wikimedia.org/wikipedia/commons/thumb/7/79/Logo_Frente_para_la_Victoria.svg/1024px-Logo_Frente_para_la_Victoria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1023" y="2651542"/>
            <a:ext cx="1548172" cy="6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1979712" y="3953859"/>
          <a:ext cx="1521560" cy="627269"/>
        </p:xfrm>
        <a:graphic>
          <a:graphicData uri="http://schemas.openxmlformats.org/presentationml/2006/ole">
            <p:oleObj spid="_x0000_s47112" name="Imagen de mapa de bits" r:id="rId6" imgW="1066667" imgH="447856" progId="PBrush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979712" y="3284984"/>
          <a:ext cx="1521564" cy="648072"/>
        </p:xfrm>
        <a:graphic>
          <a:graphicData uri="http://schemas.openxmlformats.org/presentationml/2006/ole">
            <p:oleObj spid="_x0000_s47113" name="Imagen de mapa de bits" r:id="rId7" imgW="1019048" imgH="447856" progId="PBrush">
              <p:embed/>
            </p:oleObj>
          </a:graphicData>
        </a:graphic>
      </p:graphicFrame>
      <p:pic>
        <p:nvPicPr>
          <p:cNvPr id="13" name="12 Imagen" descr="http://www.demedios5.com.ar/wp-content/uploads/2015/03/10987437_635176699959604_5016749702406796493_n-293x300.jpg"/>
          <p:cNvPicPr/>
          <p:nvPr/>
        </p:nvPicPr>
        <p:blipFill>
          <a:blip r:embed="rId8" cstate="print"/>
          <a:srcRect t="14141" r="-2462" b="27273"/>
          <a:stretch>
            <a:fillRect/>
          </a:stretch>
        </p:blipFill>
        <p:spPr bwMode="auto">
          <a:xfrm>
            <a:off x="1979712" y="2036632"/>
            <a:ext cx="1584176" cy="60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572267" y="4835574"/>
          <a:ext cx="3575797" cy="107528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376000"/>
                <a:gridCol w="1199797"/>
              </a:tblGrid>
              <a:tr h="537642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Votos</a:t>
                      </a:r>
                      <a:r>
                        <a:rPr lang="es-AR" sz="2400" baseline="0" dirty="0" smtClean="0"/>
                        <a:t> blancos</a:t>
                      </a:r>
                      <a:endParaRPr lang="es-AR" sz="2400" dirty="0"/>
                    </a:p>
                  </a:txBody>
                  <a:tcPr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3.9%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642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Votos nulos</a:t>
                      </a:r>
                      <a:endParaRPr lang="es-AR" sz="2400" dirty="0"/>
                    </a:p>
                  </a:txBody>
                  <a:tcPr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2.4%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572267" y="6059710"/>
          <a:ext cx="3575797" cy="537642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376000"/>
                <a:gridCol w="1199797"/>
              </a:tblGrid>
              <a:tr h="537642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Participación</a:t>
                      </a:r>
                      <a:endParaRPr lang="es-AR" sz="2400" dirty="0"/>
                    </a:p>
                  </a:txBody>
                  <a:tcPr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72%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15 Imagen" descr="logo ObserBar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1632" y="0"/>
            <a:ext cx="2023368" cy="2023368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020272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6804248" y="2029784"/>
          <a:ext cx="1296144" cy="25560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296144"/>
              </a:tblGrid>
              <a:tr h="637598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54.5%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B6D"/>
                    </a:solidFill>
                  </a:tcPr>
                </a:tc>
              </a:tr>
              <a:tr h="637598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31.0%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B6D"/>
                    </a:solidFill>
                  </a:tcPr>
                </a:tc>
              </a:tr>
              <a:tr h="64040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12.5%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6D"/>
                    </a:solidFill>
                  </a:tcPr>
                </a:tc>
              </a:tr>
              <a:tr h="64040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1.9%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6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900595" y="4877544"/>
          <a:ext cx="1199797" cy="107528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99797"/>
              </a:tblGrid>
              <a:tr h="53764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3.6%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B6D"/>
                    </a:solidFill>
                  </a:tcPr>
                </a:tc>
              </a:tr>
              <a:tr h="53764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2.9%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B6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6900595" y="6101680"/>
          <a:ext cx="1199797" cy="537642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99797"/>
              </a:tblGrid>
              <a:tr h="53764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72%</a:t>
                      </a:r>
                      <a:endParaRPr lang="es-AR" sz="24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B6D"/>
                    </a:solidFill>
                  </a:tcPr>
                </a:tc>
              </a:tr>
            </a:tbl>
          </a:graphicData>
        </a:graphic>
      </p:graphicFrame>
      <p:grpSp>
        <p:nvGrpSpPr>
          <p:cNvPr id="29" name="28 Grupo"/>
          <p:cNvGrpSpPr/>
          <p:nvPr/>
        </p:nvGrpSpPr>
        <p:grpSpPr>
          <a:xfrm>
            <a:off x="8244408" y="2113692"/>
            <a:ext cx="755576" cy="4502824"/>
            <a:chOff x="8244408" y="2113692"/>
            <a:chExt cx="755576" cy="4502824"/>
          </a:xfrm>
        </p:grpSpPr>
        <p:sp>
          <p:nvSpPr>
            <p:cNvPr id="22" name="21 CuadroTexto"/>
            <p:cNvSpPr txBox="1"/>
            <p:nvPr/>
          </p:nvSpPr>
          <p:spPr>
            <a:xfrm>
              <a:off x="8244408" y="6093296"/>
              <a:ext cx="75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/>
                <a:t>0.4</a:t>
              </a:r>
              <a:endParaRPr lang="es-AR" sz="2800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244408" y="2761764"/>
              <a:ext cx="75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/>
                <a:t>0.5 </a:t>
              </a:r>
              <a:endParaRPr lang="es-AR" sz="2800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244408" y="3409836"/>
              <a:ext cx="75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/>
                <a:t>-0.7</a:t>
              </a:r>
              <a:endParaRPr lang="es-AR" sz="28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8244408" y="4005063"/>
              <a:ext cx="75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/>
                <a:t>0.3</a:t>
              </a:r>
              <a:endParaRPr lang="es-AR" sz="28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8244408" y="4922004"/>
              <a:ext cx="75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/>
                <a:t>0.3</a:t>
              </a:r>
              <a:endParaRPr lang="es-AR" sz="28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244408" y="5498068"/>
              <a:ext cx="75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/>
                <a:t>-0.5</a:t>
              </a:r>
              <a:endParaRPr lang="es-AR" sz="2800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8244408" y="2113692"/>
              <a:ext cx="75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/>
                <a:t>0.0</a:t>
              </a:r>
              <a:endParaRPr lang="es-AR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143000"/>
          </a:xfrm>
        </p:spPr>
        <p:txBody>
          <a:bodyPr/>
          <a:lstStyle/>
          <a:p>
            <a:pPr algn="ctr"/>
            <a:r>
              <a:rPr lang="es-AR" sz="6600" b="1" dirty="0" smtClean="0"/>
              <a:t>Conclusiones</a:t>
            </a:r>
            <a:endParaRPr lang="es-A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6107145" y="2277053"/>
            <a:ext cx="2160240" cy="194421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Respeto del voto</a:t>
            </a:r>
            <a:endParaRPr lang="es-AR" sz="3200" dirty="0"/>
          </a:p>
        </p:txBody>
      </p:sp>
      <p:sp>
        <p:nvSpPr>
          <p:cNvPr id="14" name="13 Llamada de flecha a la derecha"/>
          <p:cNvSpPr/>
          <p:nvPr/>
        </p:nvSpPr>
        <p:spPr>
          <a:xfrm>
            <a:off x="994215" y="2421069"/>
            <a:ext cx="5328592" cy="1656184"/>
          </a:xfrm>
          <a:prstGeom prst="rightArrowCallout">
            <a:avLst>
              <a:gd name="adj1" fmla="val 25000"/>
              <a:gd name="adj2" fmla="val 25000"/>
              <a:gd name="adj3" fmla="val 5841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 Conclusiones  / Próximas acciones</a:t>
            </a:r>
            <a:endParaRPr lang="es-AR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980728"/>
            <a:ext cx="8532440" cy="32403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3200" b="1" dirty="0" smtClean="0"/>
              <a:t>Necesidad de mayor capacitación a la autoridades de mesa.</a:t>
            </a:r>
            <a:r>
              <a:rPr lang="es-AR" sz="3200" dirty="0" smtClean="0"/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498271" y="2637093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 smtClean="0">
                <a:solidFill>
                  <a:schemeClr val="bg1"/>
                </a:solidFill>
              </a:rPr>
              <a:t>Sensibilización</a:t>
            </a:r>
            <a:r>
              <a:rPr lang="es-AR" sz="3200" dirty="0" smtClean="0"/>
              <a:t> </a:t>
            </a:r>
            <a:endParaRPr lang="es-AR" sz="3200" dirty="0"/>
          </a:p>
        </p:txBody>
      </p:sp>
      <p:sp>
        <p:nvSpPr>
          <p:cNvPr id="13" name="12 Rectángulo"/>
          <p:cNvSpPr/>
          <p:nvPr/>
        </p:nvSpPr>
        <p:spPr>
          <a:xfrm>
            <a:off x="1570279" y="3213157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 smtClean="0">
                <a:solidFill>
                  <a:schemeClr val="bg1"/>
                </a:solidFill>
              </a:rPr>
              <a:t>Capacitación 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 Conclusiones  / Próximas acciones</a:t>
            </a:r>
            <a:endParaRPr lang="es-AR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764704"/>
            <a:ext cx="8532440" cy="3240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800" b="1" dirty="0" smtClean="0"/>
              <a:t>Facilitar el desarrollo del proceso electoral</a:t>
            </a: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1412776"/>
            <a:ext cx="8676456" cy="302433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000" rIns="108000" rtlCol="0" anchor="t"/>
          <a:lstStyle/>
          <a:p>
            <a:pPr marL="265113" indent="-265113">
              <a:buFont typeface="Arial" pitchFamily="34" charset="0"/>
              <a:buChar char="•"/>
            </a:pPr>
            <a:r>
              <a:rPr lang="es-AR" sz="2400" dirty="0" smtClean="0"/>
              <a:t>Padrones en la entrada del establecimiento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s-AR" sz="2400" dirty="0" smtClean="0"/>
              <a:t>Señalización en la mesa de votación apellidos de electores  incluidos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s-AR" sz="2400" dirty="0" smtClean="0"/>
              <a:t> Delegados /as electorales  con identificación visible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s-AR" sz="2400" dirty="0" smtClean="0"/>
              <a:t>Fiscales con identificación visible</a:t>
            </a:r>
          </a:p>
          <a:p>
            <a:pPr marL="265113" lvl="1" indent="-168275">
              <a:buFont typeface="Arial" pitchFamily="34" charset="0"/>
              <a:buChar char="•"/>
            </a:pPr>
            <a:r>
              <a:rPr lang="es-AR" sz="2400" dirty="0" smtClean="0"/>
              <a:t>Actas y demás materiales  más claros y con previa difusión </a:t>
            </a:r>
          </a:p>
          <a:p>
            <a:pPr marL="265113" lvl="1" indent="-168275">
              <a:buFont typeface="Arial" pitchFamily="34" charset="0"/>
              <a:buChar char="•"/>
            </a:pPr>
            <a:r>
              <a:rPr lang="es-AR" sz="2400" dirty="0" smtClean="0"/>
              <a:t>Plantillas para realización del escrutinio</a:t>
            </a:r>
          </a:p>
          <a:p>
            <a:pPr marL="265113" indent="-265113"/>
            <a:endParaRPr lang="es-A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 Conclusiones  / Próximas acciones</a:t>
            </a:r>
            <a:endParaRPr lang="es-AR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980728"/>
            <a:ext cx="8532440" cy="19168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1" indent="95250"/>
            <a:endParaRPr lang="es-AR" sz="2800" dirty="0" smtClean="0"/>
          </a:p>
          <a:p>
            <a:pPr marL="625475" lvl="1" indent="-360363">
              <a:buFont typeface="Wingdings" pitchFamily="2" charset="2"/>
              <a:buChar char="§"/>
              <a:tabLst>
                <a:tab pos="817563" algn="l"/>
              </a:tabLst>
            </a:pPr>
            <a:r>
              <a:rPr lang="es-AR" sz="2800" dirty="0" smtClean="0"/>
              <a:t>Asegurar condiciones para mantener en el  voto secreto.  </a:t>
            </a:r>
          </a:p>
          <a:p>
            <a:pPr marL="625475" lvl="1" indent="-360363">
              <a:buFont typeface="Wingdings" pitchFamily="2" charset="2"/>
              <a:buChar char="§"/>
              <a:tabLst>
                <a:tab pos="817563" algn="l"/>
              </a:tabLst>
            </a:pPr>
            <a:endParaRPr lang="es-AR" sz="2800" dirty="0" smtClean="0"/>
          </a:p>
          <a:p>
            <a:pPr marL="625475" indent="-360363">
              <a:buFont typeface="Wingdings" pitchFamily="2" charset="2"/>
              <a:buChar char="§"/>
              <a:tabLst>
                <a:tab pos="817563" algn="l"/>
              </a:tabLst>
            </a:pPr>
            <a:r>
              <a:rPr lang="es-AR" sz="2800" dirty="0" smtClean="0"/>
              <a:t>A pesar de los avances,  todavía hay escuelas de votación que no son accesibles para todos. </a:t>
            </a:r>
          </a:p>
          <a:p>
            <a:pPr marL="625475" indent="-360363">
              <a:buFont typeface="Wingdings" pitchFamily="2" charset="2"/>
              <a:buChar char="§"/>
              <a:tabLst>
                <a:tab pos="817563" algn="l"/>
              </a:tabLst>
            </a:pPr>
            <a:endParaRPr lang="es-AR" sz="2800" dirty="0" smtClean="0"/>
          </a:p>
          <a:p>
            <a:pPr marL="625475" indent="-360363">
              <a:buFont typeface="Wingdings" pitchFamily="2" charset="2"/>
              <a:buChar char="§"/>
              <a:tabLst>
                <a:tab pos="817563" algn="l"/>
              </a:tabLst>
            </a:pPr>
            <a:r>
              <a:rPr lang="es-AR" sz="2800" dirty="0" smtClean="0"/>
              <a:t>Si bien no hubo problemas, mejorar las condiciones de seguridad.</a:t>
            </a:r>
          </a:p>
          <a:p>
            <a:pPr marL="342900" indent="-342900">
              <a:buFont typeface="Arial" pitchFamily="34" charset="0"/>
              <a:buChar char="•"/>
            </a:pPr>
            <a:endParaRPr lang="es-A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576064" y="1124744"/>
            <a:ext cx="8532440" cy="51125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800" dirty="0" smtClean="0"/>
              <a:t>Red </a:t>
            </a:r>
            <a:r>
              <a:rPr lang="es-AR" sz="2800" noProof="0" dirty="0" smtClean="0"/>
              <a:t>de voluntarios  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800" dirty="0" smtClean="0"/>
              <a:t>Conciencia de la importancia de la vigilancia del respeto del derecho al voto.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800" dirty="0" err="1" smtClean="0"/>
              <a:t>Visibilización</a:t>
            </a:r>
            <a:r>
              <a:rPr lang="es-AR" sz="2800" dirty="0" smtClean="0"/>
              <a:t> y cuantificación de situaciones a mejorar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AR" sz="2800" dirty="0" smtClean="0"/>
              <a:t>Tenemos una foto en el momento cero.  Una línea de base. Luego podremos volver a tomar la foto y  evaluar cuánto se ha avanzado . Y  cuánto podemos aún mejorar.</a:t>
            </a:r>
            <a:endParaRPr lang="es-AR" sz="2800" noProof="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76" y="-107576"/>
            <a:ext cx="8172400" cy="1143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Logros</a:t>
            </a:r>
            <a:r>
              <a:rPr kumimoji="0" lang="es-A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sz="6600" b="1" dirty="0" smtClean="0"/>
              <a:t>¡MUCHAS GRACIAS!</a:t>
            </a:r>
            <a:endParaRPr lang="es-AR" sz="66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3212976"/>
            <a:ext cx="9144000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 </a:t>
            </a:r>
            <a:r>
              <a:rPr kumimoji="0" lang="es-AR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tod@s</a:t>
            </a:r>
            <a:r>
              <a:rPr kumimoji="0" lang="es-A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ustedes esto no hubiera sido posible</a:t>
            </a:r>
            <a:endParaRPr kumimoji="0" lang="es-AR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 Título"/>
          <p:cNvSpPr>
            <a:spLocks noGrp="1"/>
          </p:cNvSpPr>
          <p:nvPr>
            <p:ph type="title"/>
          </p:nvPr>
        </p:nvSpPr>
        <p:spPr>
          <a:xfrm>
            <a:off x="35496" y="-107576"/>
            <a:ext cx="8172400" cy="1143000"/>
          </a:xfrm>
        </p:spPr>
        <p:txBody>
          <a:bodyPr/>
          <a:lstStyle/>
          <a:p>
            <a:endParaRPr lang="es-AR" sz="5400" dirty="0"/>
          </a:p>
        </p:txBody>
      </p:sp>
      <p:sp>
        <p:nvSpPr>
          <p:cNvPr id="35" name="34 Rectángulo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35 CuadroTexto"/>
          <p:cNvSpPr txBox="1"/>
          <p:nvPr/>
        </p:nvSpPr>
        <p:spPr>
          <a:xfrm>
            <a:off x="3995936" y="314096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Rayén</a:t>
            </a:r>
            <a:endParaRPr lang="es-AR" sz="7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995936" y="32129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56CE9"/>
                </a:solidFill>
              </a:rPr>
              <a:t>Mauro</a:t>
            </a:r>
            <a:endParaRPr lang="es-AR" sz="7200" dirty="0">
              <a:solidFill>
                <a:srgbClr val="056CE9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995936" y="328498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Rocío R.</a:t>
            </a:r>
            <a:endParaRPr lang="es-AR" sz="7200" dirty="0">
              <a:solidFill>
                <a:srgbClr val="FFFF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995936" y="314096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0066"/>
                </a:solidFill>
              </a:rPr>
              <a:t>Luna</a:t>
            </a:r>
            <a:endParaRPr lang="es-AR" sz="7200" dirty="0">
              <a:solidFill>
                <a:srgbClr val="FF0066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851920" y="3284984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92D050"/>
                </a:solidFill>
              </a:rPr>
              <a:t>Selena</a:t>
            </a:r>
            <a:endParaRPr lang="es-AR" sz="7200" dirty="0">
              <a:solidFill>
                <a:srgbClr val="92D05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995936" y="3356992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CC00FF"/>
                </a:solidFill>
              </a:rPr>
              <a:t>Matilde</a:t>
            </a:r>
            <a:endParaRPr lang="es-AR" sz="7200" dirty="0">
              <a:solidFill>
                <a:srgbClr val="CC00FF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4139952" y="3068960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C000"/>
                </a:solidFill>
              </a:rPr>
              <a:t>Belén</a:t>
            </a:r>
            <a:endParaRPr lang="es-AR" sz="7200" dirty="0">
              <a:solidFill>
                <a:srgbClr val="FFC000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923928" y="3140968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F0"/>
                </a:solidFill>
              </a:rPr>
              <a:t>Marcela</a:t>
            </a:r>
            <a:endParaRPr lang="es-AR" sz="7200" dirty="0">
              <a:solidFill>
                <a:srgbClr val="00B0F0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139952" y="3068960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Federico</a:t>
            </a:r>
            <a:endParaRPr lang="es-AR" sz="7200" dirty="0">
              <a:solidFill>
                <a:srgbClr val="FFFF00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032168" y="3284984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rgbClr val="FF0066"/>
                </a:solidFill>
              </a:rPr>
              <a:t>Fabiana</a:t>
            </a:r>
            <a:endParaRPr lang="es-AR" sz="7200" dirty="0">
              <a:solidFill>
                <a:srgbClr val="FF0066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067944" y="3356992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rgbClr val="E3FB6D"/>
                </a:solidFill>
              </a:rPr>
              <a:t>Analía</a:t>
            </a:r>
            <a:endParaRPr lang="es-AR" sz="7200" dirty="0">
              <a:solidFill>
                <a:srgbClr val="E3FB6D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4499992" y="3140968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FF"/>
                </a:solidFill>
              </a:rPr>
              <a:t>Flor</a:t>
            </a:r>
            <a:endParaRPr lang="es-AR" sz="7200" dirty="0">
              <a:solidFill>
                <a:srgbClr val="FFFFFF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3923928" y="32129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C000"/>
                </a:solidFill>
              </a:rPr>
              <a:t>Mónica V.</a:t>
            </a:r>
            <a:endParaRPr lang="es-AR" sz="7200" dirty="0">
              <a:solidFill>
                <a:srgbClr val="FFC000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067944" y="32129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50"/>
                </a:solidFill>
              </a:rPr>
              <a:t>Lucas E.</a:t>
            </a:r>
            <a:endParaRPr lang="es-AR" sz="7200" dirty="0">
              <a:solidFill>
                <a:srgbClr val="00B050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995936" y="32129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F0"/>
                </a:solidFill>
              </a:rPr>
              <a:t>Cachito</a:t>
            </a:r>
            <a:endParaRPr lang="es-AR" sz="7200" dirty="0">
              <a:solidFill>
                <a:srgbClr val="00B0F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3995936" y="32129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accent6">
                    <a:lumMod val="50000"/>
                  </a:schemeClr>
                </a:solidFill>
              </a:rPr>
              <a:t>Tatiana</a:t>
            </a:r>
            <a:endParaRPr lang="es-AR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4211960" y="328498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chemeClr val="bg1"/>
                </a:solidFill>
              </a:rPr>
              <a:t>Aylín</a:t>
            </a:r>
            <a:endParaRPr lang="es-AR" sz="7200" dirty="0">
              <a:solidFill>
                <a:schemeClr val="bg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4067944" y="328498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92D050"/>
                </a:solidFill>
              </a:rPr>
              <a:t>Alberto</a:t>
            </a:r>
            <a:endParaRPr lang="es-AR" sz="7200" dirty="0">
              <a:solidFill>
                <a:srgbClr val="92D050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4067944" y="32129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CC00FF"/>
                </a:solidFill>
              </a:rPr>
              <a:t>Lucía</a:t>
            </a:r>
            <a:endParaRPr lang="es-AR" sz="7200" dirty="0">
              <a:solidFill>
                <a:srgbClr val="CC00FF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51920" y="299695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F0"/>
                </a:solidFill>
              </a:rPr>
              <a:t>Andrea M.</a:t>
            </a:r>
            <a:endParaRPr lang="es-AR" sz="7200" dirty="0">
              <a:solidFill>
                <a:srgbClr val="00B0F0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3923928" y="314096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92D050"/>
                </a:solidFill>
              </a:rPr>
              <a:t>Florencia</a:t>
            </a:r>
            <a:endParaRPr lang="es-AR" sz="7200" dirty="0">
              <a:solidFill>
                <a:srgbClr val="92D05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4067944" y="306896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chemeClr val="bg1"/>
                </a:solidFill>
              </a:rPr>
              <a:t>Male</a:t>
            </a:r>
            <a:endParaRPr lang="es-AR" sz="7200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923928" y="306896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E3FB6D"/>
                </a:solidFill>
              </a:rPr>
              <a:t>Pierre</a:t>
            </a:r>
            <a:endParaRPr lang="es-AR" sz="7200" dirty="0">
              <a:solidFill>
                <a:srgbClr val="E3FB6D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2771800" y="335699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50"/>
                </a:solidFill>
              </a:rPr>
              <a:t>Raúl</a:t>
            </a:r>
            <a:endParaRPr lang="es-AR" sz="7200" dirty="0">
              <a:solidFill>
                <a:srgbClr val="00B05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347864" y="328498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chemeClr val="bg1">
                    <a:lumMod val="95000"/>
                  </a:schemeClr>
                </a:solidFill>
              </a:rPr>
              <a:t>Demián</a:t>
            </a:r>
            <a:endParaRPr lang="es-AR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3419872" y="32129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CC00FF"/>
                </a:solidFill>
              </a:rPr>
              <a:t>Mora</a:t>
            </a:r>
            <a:endParaRPr lang="es-AR" sz="7200" dirty="0">
              <a:solidFill>
                <a:srgbClr val="CC00FF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3131840" y="32129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accent5">
                    <a:lumMod val="75000"/>
                  </a:schemeClr>
                </a:solidFill>
              </a:rPr>
              <a:t>Ernesto</a:t>
            </a:r>
            <a:endParaRPr lang="es-AR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347864" y="328498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rgbClr val="FF3300"/>
                </a:solidFill>
              </a:rPr>
              <a:t>Jandira</a:t>
            </a:r>
            <a:endParaRPr lang="es-AR" sz="7200" dirty="0">
              <a:solidFill>
                <a:srgbClr val="FF3300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3275856" y="32129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Daniela R.</a:t>
            </a:r>
            <a:endParaRPr lang="es-AR" sz="7200" dirty="0">
              <a:solidFill>
                <a:srgbClr val="FFFF00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4788024" y="32129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rgbClr val="CC00FF"/>
                </a:solidFill>
              </a:rPr>
              <a:t>Malén</a:t>
            </a:r>
            <a:endParaRPr lang="es-AR" sz="7200" dirty="0">
              <a:solidFill>
                <a:srgbClr val="CC00FF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5364088" y="50131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C000"/>
                </a:solidFill>
              </a:rPr>
              <a:t>Rocío P.</a:t>
            </a:r>
            <a:endParaRPr lang="es-AR" sz="7200" dirty="0">
              <a:solidFill>
                <a:srgbClr val="FFC000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3131840" y="32129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Ricardo</a:t>
            </a:r>
            <a:endParaRPr lang="es-AR" sz="7200" dirty="0">
              <a:solidFill>
                <a:srgbClr val="FFFF00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4463480" y="285293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CC00FF"/>
                </a:solidFill>
              </a:rPr>
              <a:t>Sandra G.</a:t>
            </a:r>
            <a:endParaRPr lang="es-AR" sz="7200" dirty="0">
              <a:solidFill>
                <a:srgbClr val="CC00FF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6228184" y="1484603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accent6">
                    <a:lumMod val="75000"/>
                  </a:schemeClr>
                </a:solidFill>
              </a:rPr>
              <a:t>Maro</a:t>
            </a:r>
            <a:endParaRPr lang="es-AR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3419872" y="314096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E3FB6D"/>
                </a:solidFill>
              </a:rPr>
              <a:t>Micaela</a:t>
            </a:r>
            <a:endParaRPr lang="es-AR" sz="7200" dirty="0">
              <a:solidFill>
                <a:srgbClr val="E3FB6D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3707904" y="285293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7030A0"/>
                </a:solidFill>
              </a:rPr>
              <a:t>Víctor</a:t>
            </a:r>
            <a:endParaRPr lang="es-AR" sz="7200" dirty="0">
              <a:solidFill>
                <a:srgbClr val="7030A0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0" y="134076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56CE9"/>
                </a:solidFill>
              </a:rPr>
              <a:t>Giselle</a:t>
            </a:r>
            <a:endParaRPr lang="es-AR" sz="7200" dirty="0">
              <a:solidFill>
                <a:srgbClr val="056CE9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6300192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3300"/>
                </a:solidFill>
              </a:rPr>
              <a:t>Pedro</a:t>
            </a:r>
            <a:endParaRPr lang="es-AR" sz="7200" dirty="0">
              <a:solidFill>
                <a:srgbClr val="FF3300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6300192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CCFF"/>
                </a:solidFill>
              </a:rPr>
              <a:t>Romina</a:t>
            </a:r>
            <a:endParaRPr lang="es-AR" sz="7200" dirty="0">
              <a:solidFill>
                <a:srgbClr val="FFCCFF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308304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50"/>
                </a:solidFill>
              </a:rPr>
              <a:t>Carlos</a:t>
            </a:r>
            <a:endParaRPr lang="es-AR" sz="7200" dirty="0">
              <a:solidFill>
                <a:srgbClr val="00B050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5436096" y="458112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chemeClr val="bg1"/>
                </a:solidFill>
              </a:rPr>
              <a:t>Naomi</a:t>
            </a:r>
            <a:endParaRPr lang="es-AR" sz="7200" dirty="0">
              <a:solidFill>
                <a:schemeClr val="bg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6804248" y="53012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rgbClr val="00B0F0"/>
                </a:solidFill>
              </a:rPr>
              <a:t>Maritza</a:t>
            </a:r>
            <a:endParaRPr lang="es-AR" sz="7200" dirty="0">
              <a:solidFill>
                <a:srgbClr val="00B0F0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300192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C000"/>
                </a:solidFill>
              </a:rPr>
              <a:t>Lorena</a:t>
            </a:r>
            <a:endParaRPr lang="es-AR" sz="7200" dirty="0">
              <a:solidFill>
                <a:srgbClr val="FFC000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6300192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Sol</a:t>
            </a:r>
            <a:endParaRPr lang="es-AR" sz="7200" dirty="0">
              <a:solidFill>
                <a:srgbClr val="FFFF00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8172400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3300"/>
                </a:solidFill>
              </a:rPr>
              <a:t>Susana</a:t>
            </a:r>
            <a:endParaRPr lang="es-AR" sz="7200" dirty="0">
              <a:solidFill>
                <a:srgbClr val="FF3300"/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6012160" y="546903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66FF"/>
                </a:solidFill>
              </a:rPr>
              <a:t>Nora</a:t>
            </a:r>
            <a:endParaRPr lang="es-AR" sz="7200" dirty="0">
              <a:solidFill>
                <a:srgbClr val="FF66FF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7380312" y="537321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50"/>
                </a:solidFill>
              </a:rPr>
              <a:t>Jorge</a:t>
            </a:r>
            <a:endParaRPr lang="es-AR" sz="7200" dirty="0">
              <a:solidFill>
                <a:srgbClr val="00B050"/>
              </a:solidFill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3347864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bg1"/>
                </a:solidFill>
              </a:rPr>
              <a:t>Julieta</a:t>
            </a:r>
            <a:endParaRPr lang="es-AR" sz="7200" dirty="0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3851920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accent6">
                    <a:lumMod val="75000"/>
                  </a:schemeClr>
                </a:solidFill>
              </a:rPr>
              <a:t>Daniela Z.</a:t>
            </a:r>
            <a:endParaRPr lang="es-AR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3923928" y="429309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C3F77D"/>
                </a:solidFill>
              </a:rPr>
              <a:t>Leonardo</a:t>
            </a:r>
            <a:endParaRPr lang="es-AR" sz="7200" dirty="0">
              <a:solidFill>
                <a:srgbClr val="C3F77D"/>
              </a:solidFill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6588224" y="546903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Mercedes</a:t>
            </a:r>
            <a:endParaRPr lang="es-AR" sz="7200" dirty="0">
              <a:solidFill>
                <a:srgbClr val="FFFF00"/>
              </a:solidFill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5580112" y="58290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F0"/>
                </a:solidFill>
              </a:rPr>
              <a:t>Gustavo</a:t>
            </a:r>
            <a:endParaRPr lang="es-AR" sz="7200" dirty="0">
              <a:solidFill>
                <a:srgbClr val="00B0F0"/>
              </a:solidFill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2555776" y="3164775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0066"/>
                </a:solidFill>
              </a:rPr>
              <a:t>Catalina</a:t>
            </a:r>
            <a:endParaRPr lang="es-AR" sz="7200" dirty="0">
              <a:solidFill>
                <a:srgbClr val="FF0066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4463480" y="4964975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Gastón</a:t>
            </a:r>
            <a:endParaRPr lang="es-AR" sz="7200" dirty="0">
              <a:solidFill>
                <a:srgbClr val="FFFF00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7164288" y="68133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accent6">
                    <a:lumMod val="75000"/>
                  </a:schemeClr>
                </a:solidFill>
              </a:rPr>
              <a:t>Andrea G.</a:t>
            </a:r>
            <a:endParaRPr lang="es-AR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4860032" y="5973087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70C0"/>
                </a:solidFill>
              </a:rPr>
              <a:t>Lucas L.</a:t>
            </a:r>
            <a:endParaRPr lang="es-AR" sz="7200" dirty="0">
              <a:solidFill>
                <a:srgbClr val="0070C0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8676456" y="565767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CC00FF"/>
                </a:solidFill>
              </a:rPr>
              <a:t>Rocío R.</a:t>
            </a:r>
            <a:endParaRPr lang="es-AR" sz="7200" dirty="0">
              <a:solidFill>
                <a:srgbClr val="CC00FF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1835696" y="645333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rgbClr val="CC00FF"/>
                </a:solidFill>
              </a:rPr>
              <a:t>Natalí</a:t>
            </a:r>
            <a:endParaRPr lang="es-AR" sz="7200" dirty="0">
              <a:solidFill>
                <a:srgbClr val="CC00FF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179512" y="-89148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92D050"/>
                </a:solidFill>
              </a:rPr>
              <a:t>Sandra L.</a:t>
            </a:r>
            <a:endParaRPr lang="es-AR" sz="7200" dirty="0">
              <a:solidFill>
                <a:srgbClr val="92D050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-1332656" y="374083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bg1"/>
                </a:solidFill>
              </a:rPr>
              <a:t>Paz</a:t>
            </a:r>
            <a:endParaRPr lang="es-AR" sz="7200" dirty="0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5292080" y="-3577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F0"/>
                </a:solidFill>
              </a:rPr>
              <a:t>Yamila</a:t>
            </a:r>
            <a:endParaRPr lang="es-AR" sz="7200" dirty="0">
              <a:solidFill>
                <a:srgbClr val="00B0F0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95536" y="-254766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30F087"/>
                </a:solidFill>
              </a:rPr>
              <a:t>Mónica G.</a:t>
            </a:r>
            <a:endParaRPr lang="es-AR" sz="7200" dirty="0">
              <a:solidFill>
                <a:srgbClr val="30F087"/>
              </a:solidFill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-1908720" y="-60344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Diego</a:t>
            </a:r>
            <a:endParaRPr lang="es-AR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7668344" y="-240364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3300"/>
                </a:solidFill>
              </a:rPr>
              <a:t>Rocío V.</a:t>
            </a:r>
            <a:endParaRPr lang="es-AR" sz="7200" dirty="0">
              <a:solidFill>
                <a:srgbClr val="FF3300"/>
              </a:solidFill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12132840" y="4244895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F0"/>
                </a:solidFill>
              </a:rPr>
              <a:t>Irina</a:t>
            </a:r>
            <a:endParaRPr lang="es-AR" sz="7200" dirty="0">
              <a:solidFill>
                <a:srgbClr val="00B0F0"/>
              </a:solidFill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0" y="685800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0000"/>
                </a:solidFill>
              </a:rPr>
              <a:t>Liliana</a:t>
            </a:r>
            <a:endParaRPr lang="es-AR" sz="7200" dirty="0">
              <a:solidFill>
                <a:srgbClr val="FF0000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8964488" y="177281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rgbClr val="FF66FF"/>
                </a:solidFill>
              </a:rPr>
              <a:t>Euge</a:t>
            </a:r>
            <a:endParaRPr lang="es-AR" sz="7200" dirty="0">
              <a:solidFill>
                <a:srgbClr val="FF66FF"/>
              </a:solidFill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-1692696" y="2588711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7200" dirty="0" smtClean="0">
              <a:solidFill>
                <a:srgbClr val="FFFF00"/>
              </a:solidFill>
            </a:endParaRPr>
          </a:p>
          <a:p>
            <a:endParaRPr lang="es-AR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12708904" y="940566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00B050"/>
                </a:solidFill>
              </a:rPr>
              <a:t>Olga</a:t>
            </a:r>
            <a:endParaRPr lang="es-AR" sz="7200" dirty="0">
              <a:solidFill>
                <a:srgbClr val="00B050"/>
              </a:solidFill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-1980728" y="12525815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Sandra B.</a:t>
            </a:r>
            <a:endParaRPr lang="es-AR" sz="7200" dirty="0">
              <a:solidFill>
                <a:srgbClr val="FFFF00"/>
              </a:solidFill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11340752" y="-137172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Oscar</a:t>
            </a:r>
            <a:endParaRPr lang="es-AR" sz="7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7055768" y="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g</a:t>
            </a:r>
            <a:r>
              <a:rPr lang="es-AR" sz="5400" dirty="0" err="1" smtClean="0"/>
              <a:t>gracias</a:t>
            </a:r>
            <a:endParaRPr lang="es-AR" sz="54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539552" y="50131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solidFill>
                  <a:schemeClr val="bg1"/>
                </a:solidFill>
              </a:rPr>
              <a:t>Lucas B.</a:t>
            </a:r>
            <a:endParaRPr lang="es-AR" sz="7200" dirty="0">
              <a:solidFill>
                <a:schemeClr val="bg1"/>
              </a:solidFill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13717016" y="620688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7200" dirty="0" smtClean="0">
              <a:solidFill>
                <a:srgbClr val="CC00FF"/>
              </a:solidFill>
            </a:endParaRPr>
          </a:p>
          <a:p>
            <a:endParaRPr lang="es-AR" sz="7200" dirty="0">
              <a:solidFill>
                <a:srgbClr val="CC00FF"/>
              </a:solidFill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7236296" y="119675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err="1" smtClean="0">
                <a:solidFill>
                  <a:srgbClr val="CC00FF"/>
                </a:solidFill>
              </a:rPr>
              <a:t>Magui</a:t>
            </a:r>
            <a:endParaRPr lang="es-AR" sz="72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1758 L -0.34253 -0.244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30712 -0.314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0.09097 L -0.42118 -0.045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6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347 L -0.30312 0.08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4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088 L 0.26771 0.005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2048 -0.268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34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5903 0.173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87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30313 -0.07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39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16545 -0.199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20573 -0.0615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31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8889 0.1995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00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33073 -0.0995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50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10226 -0.2030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0.06984 L -0.30711 0.0453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2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02454 L 0.11007 0.1293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77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-0.0456 L -4.16667E-6 0.0909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68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158 -0.1608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81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13386 0.0699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350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4 -0.02454 L -0.14166 -0.0768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26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3611 -0.14005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70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382 0.2169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08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5949 L 0.08663 -0.0173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38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87 0.06459 L 0.33073 -0.2136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0.05602 L 0.44097 0.2171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00" y="810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9066E-6 L -1.00989 -0.4832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" y="-242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05 0.06458 L -0.05903 0.28009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080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8 0.01759 L 0.16146 -0.0875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530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6 0.01758 L 0.34253 0.29024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1360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8727 L 0.46858 -0.02454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31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0.01759 L 0.08264 -0.30787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63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8 0.01759 L -0.4842 0.18564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840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09 -0.10857 L 0.27171 -0.02454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2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5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 -0.00347 L -0.31893 -0.18177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8900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0.04903 L 2.77778E-6 0.3425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470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59 0.1919 L -0.07761 0.00811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92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8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0.0592 L -0.27951 0.31128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1260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9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0.1117 L 0.43715 0.1850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37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9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6 0.04884 L 0.60226 0.60533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278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7 -0.15 L -0.43316 -0.3595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05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06 -0.22708 L -0.54722 -0.7169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245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33912 L -0.7441 -0.09745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12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35833 -0.11898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59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3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15 L -0.25591 -0.29051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70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-0.06644 L 0.09045 -0.74838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34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87 -0.06644 L -0.43716 -0.66458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99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-0.0662 L -0.78732 -0.48912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" y="-212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15 L -0.25591 -0.29051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70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7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662 L 0.03941 -0.47569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205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8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7 -0.13426 L -0.35833 -0.28657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76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69 -0.08612 L -0.19688 -0.23843 " pathEditMode="relative" rAng="0" ptsTypes="AA">
                                      <p:cBhvr>
                                        <p:cTn id="40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76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0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2107 L -0.13003 -0.54954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264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5 0.03843 L 0.03559 -0.25556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47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13003 -0.20694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3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7315 L -0.20868 -0.40208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65"/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7662 L -0.11041 -0.28356 " pathEditMode="relative" rAng="0" ptsTypes="AA">
                                      <p:cBhvr>
                                        <p:cTn id="44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03"/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7283 -0.29745 " pathEditMode="relative" rAng="0" ptsTypes="AA">
                                      <p:cBhvr>
                                        <p:cTn id="4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-149"/>
                                    </p:animMotion>
                                  </p:childTnLst>
                                </p:cTn>
                              </p:par>
                              <p:par>
                                <p:cTn id="44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5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64 0.01065 L 0.13385 -0.54931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280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5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-0.03148 L -0.44479 -0.72755 " pathEditMode="relative" rAng="0" ptsTypes="AA">
                                      <p:cBhvr>
                                        <p:cTn id="46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348"/>
                                    </p:animMotion>
                                  </p:childTnLst>
                                </p:cTn>
                              </p:par>
                              <p:par>
                                <p:cTn id="46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4 -0.03148 L 0.61823 -0.45093 " pathEditMode="relative" rAng="0" ptsTypes="AA">
                                      <p:cBhvr>
                                        <p:cTn id="47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210"/>
                                    </p:animMotion>
                                  </p:childTnLst>
                                </p:cTn>
                              </p:par>
                              <p:par>
                                <p:cTn id="47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7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4 -0.03148 L -2.77778E-6 0.73796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85"/>
                                    </p:animMotion>
                                  </p:childTnLst>
                                </p:cTn>
                              </p:par>
                              <p:par>
                                <p:cTn id="48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8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0.17848 L 0.8073 -0.38148 " pathEditMode="relative" rAng="0" ptsTypes="AA">
                                      <p:cBhvr>
                                        <p:cTn id="48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102"/>
                                    </p:animMotion>
                                  </p:childTnLst>
                                </p:cTn>
                              </p:par>
                              <p:par>
                                <p:cTn id="48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9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12083 L -0.33854 0.63171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376"/>
                                    </p:animMotion>
                                  </p:childTnLst>
                                </p:cTn>
                              </p:par>
                              <p:par>
                                <p:cTn id="49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9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12084 L 0.21667 1.21435 " pathEditMode="relative" rAng="0" ptsTypes="AA">
                                      <p:cBhvr>
                                        <p:cTn id="5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668"/>
                                    </p:animMotion>
                                  </p:childTnLst>
                                </p:cTn>
                              </p:par>
                              <p:par>
                                <p:cTn id="50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0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L 1.0356 0.50394 " pathEditMode="relative" rAng="0" ptsTypes="AA">
                                      <p:cBhvr>
                                        <p:cTn id="5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" y="252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4072E-6 L -0.32674 1.20531 " pathEditMode="relative" rAng="0" ptsTypes="AA">
                                      <p:cBhvr>
                                        <p:cTn id="5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603"/>
                                    </p:animMotion>
                                  </p:childTnLst>
                                </p:cTn>
                              </p:par>
                              <p:par>
                                <p:cTn id="52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6078E-6 L 0.64965 -0.97393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487"/>
                                    </p:animMotion>
                                  </p:childTnLst>
                                </p:cTn>
                              </p:par>
                              <p:par>
                                <p:cTn id="52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0.00761 L -0.87413 0.57024 " pathEditMode="relative" rAng="0" ptsTypes="AA">
                                      <p:cBhvr>
                                        <p:cTn id="5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81"/>
                                    </p:animMotion>
                                  </p:childTnLst>
                                </p:cTn>
                              </p:par>
                              <p:par>
                                <p:cTn id="53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3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69 0.3158 L -1.35851 -0.99378 " pathEditMode="relative" rAng="0" ptsTypes="AA">
                                      <p:cBhvr>
                                        <p:cTn id="54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655"/>
                                    </p:animMotion>
                                  </p:childTnLst>
                                </p:cTn>
                              </p:par>
                              <p:par>
                                <p:cTn id="54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4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67 -0.14671 L 0.89357 -0.95225 " pathEditMode="relative" rAng="0" ptsTypes="AA">
                                      <p:cBhvr>
                                        <p:cTn id="55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403"/>
                                    </p:animMotion>
                                  </p:childTnLst>
                                </p:cTn>
                              </p:par>
                              <p:par>
                                <p:cTn id="55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5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9435 L -1.21649 0.70058 " pathEditMode="relative" rAng="0" ptsTypes="AA">
                                      <p:cBhvr>
                                        <p:cTn id="56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303"/>
                                    </p:animMotion>
                                  </p:childTnLst>
                                </p:cTn>
                              </p:par>
                              <p:par>
                                <p:cTn id="56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6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99 0.15755 L 0.68871 0.08419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-37"/>
                                    </p:animMotion>
                                  </p:childTnLst>
                                </p:cTn>
                              </p:par>
                              <p:par>
                                <p:cTn id="56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7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7612E-7 L -0.7441 2.07612E-7 " pathEditMode="relative" rAng="0" ptsTypes="AA">
                                      <p:cBhvr>
                                        <p:cTn id="57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" y="0"/>
                                    </p:animMotion>
                                  </p:childTnLst>
                                </p:cTn>
                              </p:par>
                              <p:par>
                                <p:cTn id="57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66" grpId="0"/>
      <p:bldP spid="66" grpId="1"/>
      <p:bldP spid="66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6" grpId="0"/>
      <p:bldP spid="76" grpId="1"/>
      <p:bldP spid="76" grpId="2"/>
      <p:bldP spid="77" grpId="0"/>
      <p:bldP spid="77" grpId="1"/>
      <p:bldP spid="77" grpId="2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1"/>
      <p:bldP spid="86" grpId="2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/>
      <p:bldP spid="93" grpId="1"/>
      <p:bldP spid="93" grpId="2"/>
      <p:bldP spid="94" grpId="0"/>
      <p:bldP spid="94" grpId="1"/>
      <p:bldP spid="94" grpId="2"/>
      <p:bldP spid="95" grpId="0"/>
      <p:bldP spid="95" grpId="1"/>
      <p:bldP spid="95" grpId="2"/>
      <p:bldP spid="96" grpId="0"/>
      <p:bldP spid="96" grpId="1"/>
      <p:bldP spid="96" grpId="2"/>
      <p:bldP spid="97" grpId="0"/>
      <p:bldP spid="97" grpId="1"/>
      <p:bldP spid="97" grpId="2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00" grpId="2"/>
      <p:bldP spid="101" grpId="0"/>
      <p:bldP spid="101" grpId="1"/>
      <p:bldP spid="101" grpId="2"/>
      <p:bldP spid="102" grpId="0"/>
      <p:bldP spid="102" grpId="1"/>
      <p:bldP spid="102" grpId="2"/>
      <p:bldP spid="104" grpId="0"/>
      <p:bldP spid="104" grpId="1"/>
      <p:bldP spid="104" grpId="2"/>
      <p:bldP spid="105" grpId="0"/>
      <p:bldP spid="105" grpId="1"/>
      <p:bldP spid="105" grpId="2"/>
      <p:bldP spid="106" grpId="0"/>
      <p:bldP spid="106" grpId="1"/>
      <p:bldP spid="106" grpId="2"/>
      <p:bldP spid="108" grpId="0"/>
      <p:bldP spid="108" grpId="1"/>
      <p:bldP spid="108" grpId="2"/>
      <p:bldP spid="110" grpId="0"/>
      <p:bldP spid="110" grpId="1"/>
      <p:bldP spid="11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492896" y="-1251520"/>
            <a:ext cx="15121680" cy="9793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X|</a:t>
            </a:r>
            <a:endParaRPr lang="es-A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1352" y="172282"/>
            <a:ext cx="11556000" cy="64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915816" y="908720"/>
            <a:ext cx="4320480" cy="13003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dirty="0" smtClean="0"/>
              <a:t>Apertura de las mesas:   </a:t>
            </a:r>
            <a:r>
              <a:rPr lang="es-AR" sz="2400" b="1" dirty="0" smtClean="0"/>
              <a:t>8:21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dirty="0" smtClean="0"/>
              <a:t>Cierre de las mesas:      </a:t>
            </a:r>
            <a:r>
              <a:rPr lang="es-AR" sz="2400" b="1" dirty="0" smtClean="0"/>
              <a:t>18:04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dirty="0" smtClean="0"/>
              <a:t>Fin del escrutinio:          </a:t>
            </a:r>
            <a:r>
              <a:rPr lang="es-AR" sz="2400" b="1" dirty="0" smtClean="0"/>
              <a:t>19:43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47056" y="3068960"/>
            <a:ext cx="8496944" cy="58673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dirty="0" smtClean="0"/>
              <a:t>Todas las escuelas estuvieron abiertas a las 7:30</a:t>
            </a: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es.dreamstime.com/reloj-de-bolsillo-antiguo-thumb118840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2051720" cy="2481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16632"/>
            <a:ext cx="8532440" cy="576064"/>
          </a:xfrm>
          <a:prstGeom prst="rect">
            <a:avLst/>
          </a:prstGeom>
          <a:gradFill flip="none" rotWithShape="1">
            <a:gsLst>
              <a:gs pos="0">
                <a:srgbClr val="C3F77D">
                  <a:shade val="30000"/>
                  <a:satMod val="115000"/>
                </a:srgbClr>
              </a:gs>
              <a:gs pos="50000">
                <a:srgbClr val="C3F77D">
                  <a:shade val="67500"/>
                  <a:satMod val="115000"/>
                </a:srgbClr>
              </a:gs>
              <a:gs pos="100000">
                <a:srgbClr val="C3F77D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Recinto de votación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1052736"/>
            <a:ext cx="8496944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35% </a:t>
            </a:r>
            <a:r>
              <a:rPr lang="es-AR" sz="2400" dirty="0" smtClean="0"/>
              <a:t> con estacionamiento para personas con discapacidad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08670" y="3265934"/>
            <a:ext cx="8496944" cy="451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84% </a:t>
            </a:r>
            <a:r>
              <a:rPr lang="es-AR" sz="2400" dirty="0" smtClean="0"/>
              <a:t>baños accesibles </a:t>
            </a:r>
            <a:r>
              <a:rPr lang="es-AR" sz="2400" dirty="0" smtClean="0">
                <a:sym typeface="Wingdings"/>
              </a:rPr>
              <a:t> señalizados:</a:t>
            </a:r>
            <a:r>
              <a:rPr lang="es-AR" sz="2400" dirty="0" smtClean="0"/>
              <a:t> </a:t>
            </a:r>
            <a:r>
              <a:rPr lang="es-AR" sz="2400" b="1" dirty="0" smtClean="0">
                <a:solidFill>
                  <a:srgbClr val="0070C0"/>
                </a:solidFill>
              </a:rPr>
              <a:t>45%</a:t>
            </a:r>
            <a:endParaRPr lang="es-AR" sz="2400" dirty="0" smtClean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95536" y="1743100"/>
            <a:ext cx="8496944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52% </a:t>
            </a:r>
            <a:r>
              <a:rPr lang="es-AR" sz="2400" dirty="0" smtClean="0"/>
              <a:t> con rampa de acceso  para personas con discapacidad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95536" y="2492896"/>
            <a:ext cx="8496944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52% </a:t>
            </a:r>
            <a:r>
              <a:rPr lang="es-AR" sz="2400" dirty="0" smtClean="0"/>
              <a:t> con todos los cuartos oscuros accesibles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23528" y="3914006"/>
            <a:ext cx="8496944" cy="451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87% </a:t>
            </a:r>
            <a:r>
              <a:rPr lang="es-AR" sz="2400" dirty="0" smtClean="0"/>
              <a:t>matafuegos</a:t>
            </a:r>
            <a:r>
              <a:rPr lang="es-AR" sz="2400" dirty="0" smtClean="0">
                <a:sym typeface="Wingdings"/>
              </a:rPr>
              <a:t> señalizados:</a:t>
            </a:r>
            <a:r>
              <a:rPr lang="es-AR" sz="2400" dirty="0" smtClean="0"/>
              <a:t> </a:t>
            </a:r>
            <a:r>
              <a:rPr lang="es-AR" sz="2400" b="1" dirty="0" smtClean="0">
                <a:solidFill>
                  <a:srgbClr val="0070C0"/>
                </a:solidFill>
              </a:rPr>
              <a:t>58%</a:t>
            </a:r>
            <a:endParaRPr lang="es-AR" sz="2400" dirty="0" smtClean="0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23528" y="4509120"/>
            <a:ext cx="8496944" cy="451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71% </a:t>
            </a:r>
            <a:r>
              <a:rPr lang="es-AR" sz="2400" dirty="0" smtClean="0"/>
              <a:t>salidas de emergencia</a:t>
            </a:r>
            <a:r>
              <a:rPr lang="es-AR" sz="2400" dirty="0" smtClean="0">
                <a:sym typeface="Wingdings"/>
              </a:rPr>
              <a:t> señalizadas:</a:t>
            </a:r>
            <a:r>
              <a:rPr lang="es-AR" sz="2400" dirty="0" smtClean="0"/>
              <a:t> </a:t>
            </a:r>
            <a:r>
              <a:rPr lang="es-AR" sz="2400" b="1" dirty="0" smtClean="0">
                <a:solidFill>
                  <a:srgbClr val="0070C0"/>
                </a:solidFill>
              </a:rPr>
              <a:t>61%</a:t>
            </a:r>
            <a:endParaRPr lang="es-A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53896" y="2204864"/>
            <a:ext cx="8496944" cy="20882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91% </a:t>
            </a:r>
            <a:r>
              <a:rPr lang="es-AR" sz="2400" dirty="0" smtClean="0"/>
              <a:t>de las escuelas con presencia de alguna persona que oriente a los electores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16632"/>
            <a:ext cx="8532440" cy="576064"/>
          </a:xfrm>
          <a:prstGeom prst="rect">
            <a:avLst/>
          </a:prstGeom>
          <a:gradFill flip="none" rotWithShape="1">
            <a:gsLst>
              <a:gs pos="0">
                <a:srgbClr val="C3F77D">
                  <a:shade val="30000"/>
                  <a:satMod val="115000"/>
                </a:srgbClr>
              </a:gs>
              <a:gs pos="50000">
                <a:srgbClr val="C3F77D">
                  <a:shade val="67500"/>
                  <a:satMod val="115000"/>
                </a:srgbClr>
              </a:gs>
              <a:gs pos="100000">
                <a:srgbClr val="C3F77D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Información</a:t>
            </a:r>
            <a:r>
              <a:rPr kumimoji="0" lang="es-A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elector</a:t>
            </a: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1052736"/>
            <a:ext cx="8496944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13% </a:t>
            </a:r>
            <a:r>
              <a:rPr lang="es-AR" sz="2400" dirty="0" smtClean="0"/>
              <a:t>de las escuelas publicaron el padrón en la entrada </a:t>
            </a:r>
            <a:r>
              <a:rPr lang="es-AR" sz="2400" i="1" dirty="0" smtClean="0"/>
              <a:t>             (al inicio)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 Gráfico"/>
          <p:cNvGraphicFramePr/>
          <p:nvPr/>
        </p:nvGraphicFramePr>
        <p:xfrm>
          <a:off x="3851920" y="2564904"/>
          <a:ext cx="4496553" cy="17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2 Marcador de contenido"/>
          <p:cNvSpPr txBox="1">
            <a:spLocks/>
          </p:cNvSpPr>
          <p:nvPr/>
        </p:nvSpPr>
        <p:spPr>
          <a:xfrm>
            <a:off x="395536" y="4509120"/>
            <a:ext cx="8496944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94% </a:t>
            </a:r>
            <a:r>
              <a:rPr lang="es-AR" sz="2400" dirty="0" smtClean="0"/>
              <a:t>de las mesas: electores que no sabían </a:t>
            </a:r>
            <a:r>
              <a:rPr lang="es-AR" sz="2400" u="sng" dirty="0" smtClean="0"/>
              <a:t>dónde</a:t>
            </a:r>
            <a:r>
              <a:rPr lang="es-AR" sz="2400" dirty="0" smtClean="0"/>
              <a:t> votar.	</a:t>
            </a:r>
          </a:p>
          <a:p>
            <a:pPr marL="800100" lvl="1" indent="-342900">
              <a:buFont typeface="Wingdings" pitchFamily="2" charset="2"/>
              <a:buChar char="à"/>
              <a:tabLst>
                <a:tab pos="3848100" algn="l"/>
              </a:tabLst>
              <a:defRPr/>
            </a:pPr>
            <a:r>
              <a:rPr lang="es-AR" sz="2400" dirty="0" smtClean="0"/>
              <a:t> </a:t>
            </a:r>
            <a:r>
              <a:rPr lang="es-AR" sz="2400" b="1" dirty="0" smtClean="0">
                <a:solidFill>
                  <a:srgbClr val="0070C0"/>
                </a:solidFill>
              </a:rPr>
              <a:t>77% </a:t>
            </a:r>
            <a:r>
              <a:rPr lang="es-AR" sz="2400" dirty="0" smtClean="0"/>
              <a:t>se le brindó información adecuada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5589240"/>
            <a:ext cx="8496944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12% </a:t>
            </a:r>
            <a:r>
              <a:rPr lang="es-AR" sz="2400" dirty="0" smtClean="0"/>
              <a:t>de las mesas: electores que no sabían </a:t>
            </a:r>
            <a:r>
              <a:rPr lang="es-AR" sz="2400" u="sng" dirty="0" smtClean="0"/>
              <a:t>cómo</a:t>
            </a:r>
            <a:r>
              <a:rPr lang="es-AR" sz="2400" dirty="0" smtClean="0"/>
              <a:t> votar.	</a:t>
            </a:r>
          </a:p>
          <a:p>
            <a:pPr marL="800100" lvl="1" indent="-342900">
              <a:buFont typeface="Wingdings" pitchFamily="2" charset="2"/>
              <a:buChar char="à"/>
              <a:tabLst>
                <a:tab pos="3848100" algn="l"/>
              </a:tabLst>
              <a:defRPr/>
            </a:pPr>
            <a:r>
              <a:rPr lang="es-AR" sz="2400" dirty="0" smtClean="0"/>
              <a:t> </a:t>
            </a:r>
            <a:r>
              <a:rPr lang="es-AR" sz="2400" b="1" dirty="0" smtClean="0">
                <a:solidFill>
                  <a:srgbClr val="0070C0"/>
                </a:solidFill>
              </a:rPr>
              <a:t>89% </a:t>
            </a:r>
            <a:r>
              <a:rPr lang="es-AR" sz="2400" dirty="0" smtClean="0"/>
              <a:t>se le brindó información adecuada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Graphic spid="11" grpId="0">
        <p:bldAsOne/>
      </p:bldGraphic>
      <p:bldP spid="1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16632"/>
            <a:ext cx="8532440" cy="576064"/>
          </a:xfrm>
          <a:prstGeom prst="rect">
            <a:avLst/>
          </a:prstGeom>
          <a:gradFill flip="none" rotWithShape="1">
            <a:gsLst>
              <a:gs pos="0">
                <a:srgbClr val="C3F77D">
                  <a:shade val="30000"/>
                  <a:satMod val="115000"/>
                </a:srgbClr>
              </a:gs>
              <a:gs pos="50000">
                <a:srgbClr val="C3F77D">
                  <a:shade val="67500"/>
                  <a:satMod val="115000"/>
                </a:srgbClr>
              </a:gs>
              <a:gs pos="100000">
                <a:srgbClr val="C3F77D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200" b="1" dirty="0" smtClean="0"/>
              <a:t>Autoridades de mesa</a:t>
            </a: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1052736"/>
            <a:ext cx="8496944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dirty="0" smtClean="0"/>
              <a:t>No se recurrió a electores de la fila para oficiar de autoridad de mesa.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53896" y="2204864"/>
            <a:ext cx="8496944" cy="1759929"/>
            <a:chOff x="453896" y="2204864"/>
            <a:chExt cx="8496944" cy="1962998"/>
          </a:xfrm>
        </p:grpSpPr>
        <p:sp>
          <p:nvSpPr>
            <p:cNvPr id="14" name="2 Marcador de contenido"/>
            <p:cNvSpPr txBox="1">
              <a:spLocks/>
            </p:cNvSpPr>
            <p:nvPr/>
          </p:nvSpPr>
          <p:spPr>
            <a:xfrm>
              <a:off x="453896" y="2204864"/>
              <a:ext cx="8496944" cy="184728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>
                  <a:tab pos="3848100" algn="l"/>
                </a:tabLst>
                <a:defRPr/>
              </a:pPr>
              <a:r>
                <a:rPr lang="es-AR" sz="2400" dirty="0" smtClean="0"/>
                <a:t>Autoridades (y presidencia) de mesa por sexo:</a:t>
              </a:r>
              <a:endParaRPr kumimoji="0" lang="es-A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648"/>
            <a:stretch>
              <a:fillRect/>
            </a:stretch>
          </p:blipFill>
          <p:spPr bwMode="auto">
            <a:xfrm>
              <a:off x="5588174" y="2341344"/>
              <a:ext cx="3084514" cy="182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15 Grupo"/>
          <p:cNvGrpSpPr/>
          <p:nvPr/>
        </p:nvGrpSpPr>
        <p:grpSpPr>
          <a:xfrm>
            <a:off x="395536" y="4077072"/>
            <a:ext cx="8748464" cy="2520280"/>
            <a:chOff x="395536" y="4077072"/>
            <a:chExt cx="8748464" cy="2520280"/>
          </a:xfrm>
        </p:grpSpPr>
        <p:sp>
          <p:nvSpPr>
            <p:cNvPr id="15" name="2 Marcador de contenido"/>
            <p:cNvSpPr txBox="1">
              <a:spLocks/>
            </p:cNvSpPr>
            <p:nvPr/>
          </p:nvSpPr>
          <p:spPr>
            <a:xfrm>
              <a:off x="395536" y="4077072"/>
              <a:ext cx="8496944" cy="252028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buFont typeface="Arial" pitchFamily="34" charset="0"/>
                <a:buChar char="•"/>
                <a:tabLst>
                  <a:tab pos="3848100" algn="l"/>
                </a:tabLst>
                <a:defRPr/>
              </a:pPr>
              <a:r>
                <a:rPr lang="es-AR" sz="2400" dirty="0" smtClean="0"/>
                <a:t>Capacitación de las autoridades de mesa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437112"/>
              <a:ext cx="449287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3297" y="4509120"/>
              <a:ext cx="4260703" cy="193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         </a:t>
            </a:r>
            <a:endParaRPr lang="es-AR" dirty="0"/>
          </a:p>
        </p:txBody>
      </p:sp>
      <p:sp>
        <p:nvSpPr>
          <p:cNvPr id="31" name="30 Rectángulo"/>
          <p:cNvSpPr/>
          <p:nvPr/>
        </p:nvSpPr>
        <p:spPr>
          <a:xfrm>
            <a:off x="0" y="908720"/>
            <a:ext cx="9144000" cy="26642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286745" y="1202693"/>
          <a:ext cx="1080000" cy="488572"/>
        </p:xfrm>
        <a:graphic>
          <a:graphicData uri="http://schemas.openxmlformats.org/presentationml/2006/ole">
            <p:oleObj spid="_x0000_s2057" name="Imagen de mapa de bits" r:id="rId3" imgW="866896" imgH="390580" progId="PBrush">
              <p:embed/>
            </p:oleObj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16632"/>
            <a:ext cx="8532440" cy="720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14 Imagen" descr="https://upload.wikimedia.org/wikipedia/commons/thumb/7/79/Logo_Frente_para_la_Victoria.svg/1024px-Logo_Frente_para_la_Victori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221654"/>
            <a:ext cx="108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http://www.demedios5.com.ar/wp-content/uploads/2015/03/10987437_635176699959604_5016749702406796493_n-293x300.jpg"/>
          <p:cNvPicPr/>
          <p:nvPr/>
        </p:nvPicPr>
        <p:blipFill>
          <a:blip r:embed="rId5" cstate="print"/>
          <a:srcRect t="14141" r="-2462" b="27273"/>
          <a:stretch>
            <a:fillRect/>
          </a:stretch>
        </p:blipFill>
        <p:spPr bwMode="auto">
          <a:xfrm>
            <a:off x="3905708" y="1213230"/>
            <a:ext cx="1080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045259" y="1172887"/>
          <a:ext cx="1080000" cy="460000"/>
        </p:xfrm>
        <a:graphic>
          <a:graphicData uri="http://schemas.openxmlformats.org/presentationml/2006/ole">
            <p:oleObj spid="_x0000_s2058" name="Imagen de mapa de bits" r:id="rId6" imgW="1066667" imgH="447856" progId="PBrush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483987" y="1244895"/>
          <a:ext cx="1080000" cy="459999"/>
        </p:xfrm>
        <a:graphic>
          <a:graphicData uri="http://schemas.openxmlformats.org/presentationml/2006/ole">
            <p:oleObj spid="_x0000_s2059" name="Imagen de mapa de bits" r:id="rId7" imgW="1019048" imgH="447856" progId="PBrush">
              <p:embed/>
            </p:oleObj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79512" y="1676945"/>
          <a:ext cx="8363188" cy="161528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376000"/>
                <a:gridCol w="1188000"/>
                <a:gridCol w="1199797"/>
                <a:gridCol w="1199797"/>
                <a:gridCol w="1199797"/>
                <a:gridCol w="1199797"/>
              </a:tblGrid>
              <a:tr h="537642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Apertura</a:t>
                      </a:r>
                      <a:endParaRPr lang="es-AR" sz="2400" dirty="0"/>
                    </a:p>
                  </a:txBody>
                  <a:tcPr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81%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81%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19%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19%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9%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642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Media</a:t>
                      </a:r>
                      <a:r>
                        <a:rPr lang="es-AR" sz="2400" baseline="0" dirty="0" smtClean="0"/>
                        <a:t> jornada</a:t>
                      </a:r>
                      <a:endParaRPr lang="es-AR" sz="2400" dirty="0"/>
                    </a:p>
                  </a:txBody>
                  <a:tcPr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100%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91%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31%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19%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25%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Cierr</a:t>
                      </a:r>
                      <a:r>
                        <a:rPr lang="es-AR" sz="2400" baseline="0" dirty="0" smtClean="0"/>
                        <a:t>e /Escrutinio</a:t>
                      </a:r>
                      <a:endParaRPr lang="es-AR" sz="2400" dirty="0"/>
                    </a:p>
                  </a:txBody>
                  <a:tcPr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100%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100%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26%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26%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38%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8532440" y="2397025"/>
            <a:ext cx="61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 smtClean="0"/>
              <a:t>15%</a:t>
            </a:r>
            <a:endParaRPr lang="es-AR" sz="16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532440" y="3045097"/>
            <a:ext cx="61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 smtClean="0"/>
              <a:t>17%</a:t>
            </a:r>
            <a:endParaRPr lang="es-AR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8532440" y="1748953"/>
            <a:ext cx="61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 smtClean="0"/>
              <a:t>6%</a:t>
            </a:r>
            <a:endParaRPr lang="es-AR" sz="16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460432" y="131690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b="1" dirty="0" smtClean="0"/>
              <a:t>Todos</a:t>
            </a:r>
            <a:endParaRPr lang="es-AR" sz="1600" b="1" dirty="0"/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179512" y="5749022"/>
            <a:ext cx="6840760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dirty="0" smtClean="0"/>
              <a:t>Se revisaron sus credenciales:  </a:t>
            </a:r>
            <a:r>
              <a:rPr lang="es-AR" sz="2400" b="1" dirty="0" smtClean="0">
                <a:solidFill>
                  <a:srgbClr val="0070C0"/>
                </a:solidFill>
              </a:rPr>
              <a:t>55%</a:t>
            </a: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193160" y="3557944"/>
            <a:ext cx="8640960" cy="1970419"/>
            <a:chOff x="179512" y="3557944"/>
            <a:chExt cx="8640960" cy="1970419"/>
          </a:xfrm>
        </p:grpSpPr>
        <p:sp>
          <p:nvSpPr>
            <p:cNvPr id="32" name="2 Marcador de contenido"/>
            <p:cNvSpPr txBox="1">
              <a:spLocks/>
            </p:cNvSpPr>
            <p:nvPr/>
          </p:nvSpPr>
          <p:spPr>
            <a:xfrm>
              <a:off x="179512" y="3736792"/>
              <a:ext cx="8640960" cy="165618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>
                  <a:tab pos="3848100" algn="l"/>
                </a:tabLst>
                <a:defRPr/>
              </a:pPr>
              <a:r>
                <a:rPr lang="es-AR" sz="2400" dirty="0" smtClean="0"/>
                <a:t>Fiscales de mesa por sexo:</a:t>
              </a:r>
              <a:endParaRPr kumimoji="0" lang="es-A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00" r="12000"/>
            <a:stretch>
              <a:fillRect/>
            </a:stretch>
          </p:blipFill>
          <p:spPr bwMode="auto">
            <a:xfrm>
              <a:off x="5710480" y="3557944"/>
              <a:ext cx="2808312" cy="1970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2 Marcador de contenido"/>
          <p:cNvSpPr txBox="1">
            <a:spLocks/>
          </p:cNvSpPr>
          <p:nvPr/>
        </p:nvSpPr>
        <p:spPr>
          <a:xfrm>
            <a:off x="179512" y="130280"/>
            <a:ext cx="8532440" cy="576064"/>
          </a:xfrm>
          <a:prstGeom prst="rect">
            <a:avLst/>
          </a:prstGeom>
          <a:gradFill flip="none" rotWithShape="1">
            <a:gsLst>
              <a:gs pos="0">
                <a:srgbClr val="C3F77D">
                  <a:shade val="30000"/>
                  <a:satMod val="115000"/>
                </a:srgbClr>
              </a:gs>
              <a:gs pos="50000">
                <a:srgbClr val="C3F77D">
                  <a:shade val="67500"/>
                  <a:satMod val="115000"/>
                </a:srgbClr>
              </a:gs>
              <a:gs pos="100000">
                <a:srgbClr val="C3F77D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200" b="1" dirty="0" smtClean="0"/>
              <a:t>Fiscales</a:t>
            </a: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content-mia1-1.xx.fbcdn.net/hphotos-xta1/t31.0-8/11402336_1643372832552485_227271081999613933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509896" cy="7004890"/>
          </a:xfrm>
          <a:prstGeom prst="rect">
            <a:avLst/>
          </a:prstGeom>
          <a:noFill/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323528" y="1654324"/>
            <a:ext cx="8424936" cy="9825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100% </a:t>
            </a:r>
            <a:r>
              <a:rPr lang="es-AR" sz="2400" dirty="0" smtClean="0"/>
              <a:t> libre de cualquier inscripción o imagen que sugiera el voto por algún partido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16632"/>
            <a:ext cx="8532440" cy="576064"/>
          </a:xfrm>
          <a:prstGeom prst="rect">
            <a:avLst/>
          </a:prstGeom>
          <a:gradFill flip="none" rotWithShape="1">
            <a:gsLst>
              <a:gs pos="0">
                <a:srgbClr val="C3F77D">
                  <a:shade val="30000"/>
                  <a:satMod val="115000"/>
                </a:srgbClr>
              </a:gs>
              <a:gs pos="50000">
                <a:srgbClr val="C3F77D">
                  <a:shade val="67500"/>
                  <a:satMod val="115000"/>
                </a:srgbClr>
              </a:gs>
              <a:gs pos="100000">
                <a:srgbClr val="C3F77D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cuarto</a:t>
            </a:r>
            <a:r>
              <a:rPr kumimoji="0" lang="es-A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oscuro</a:t>
            </a: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23528" y="862236"/>
            <a:ext cx="8424936" cy="7665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63% </a:t>
            </a:r>
            <a:r>
              <a:rPr lang="es-AR" sz="2400" dirty="0" smtClean="0"/>
              <a:t> cumple  con las condiciones para garantizar el voto secreto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2708920"/>
            <a:ext cx="84249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97% </a:t>
            </a:r>
            <a:r>
              <a:rPr lang="es-AR" sz="2400" dirty="0" smtClean="0"/>
              <a:t> tiene solo una puerta utilizable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23528" y="3501008"/>
            <a:ext cx="84249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59% </a:t>
            </a:r>
            <a:r>
              <a:rPr lang="es-AR" sz="2400" dirty="0" smtClean="0"/>
              <a:t> presentan las boletas ordenadas de menor a mayor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415808" y="655022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Foto: Eugenia Neme</a:t>
            </a:r>
            <a:endParaRPr lang="es-AR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23528" y="4581128"/>
            <a:ext cx="8424936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buFont typeface="Arial" pitchFamily="34" charset="0"/>
              <a:buChar char="•"/>
              <a:tabLst>
                <a:tab pos="361950" algn="l"/>
                <a:tab pos="9906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12% </a:t>
            </a:r>
            <a:r>
              <a:rPr lang="es-AR" sz="2400" dirty="0" smtClean="0"/>
              <a:t> de las mesas: elector tuvo que avisar que faltaban boletas 	en el cuarto oscuro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323528" y="5661248"/>
            <a:ext cx="8424936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buFont typeface="Arial" pitchFamily="34" charset="0"/>
              <a:buChar char="•"/>
              <a:tabLst>
                <a:tab pos="361950" algn="l"/>
                <a:tab pos="9906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2.5  </a:t>
            </a:r>
            <a:r>
              <a:rPr lang="es-AR" sz="2400" dirty="0" smtClean="0"/>
              <a:t>Cantidad de veces promedio que se revisó el cuarto oscuro 	entre las 11:30 y las 13:00.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9" grpId="0" animBg="1"/>
      <p:bldP spid="10" grpId="0" animBg="1"/>
      <p:bldP spid="12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24480" y="2613670"/>
            <a:ext cx="8784000" cy="599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6% </a:t>
            </a:r>
            <a:r>
              <a:rPr lang="es-AR" sz="2400" dirty="0" smtClean="0"/>
              <a:t> proselitismo cerca de la mesa de votación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16632"/>
            <a:ext cx="8532440" cy="576064"/>
          </a:xfrm>
          <a:prstGeom prst="rect">
            <a:avLst/>
          </a:prstGeom>
          <a:gradFill flip="none" rotWithShape="1">
            <a:gsLst>
              <a:gs pos="0">
                <a:srgbClr val="C3F77D">
                  <a:shade val="30000"/>
                  <a:satMod val="115000"/>
                </a:srgbClr>
              </a:gs>
              <a:gs pos="50000">
                <a:srgbClr val="C3F77D">
                  <a:shade val="67500"/>
                  <a:satMod val="115000"/>
                </a:srgbClr>
              </a:gs>
              <a:gs pos="100000">
                <a:srgbClr val="C3F77D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proceso de votación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24480" y="836712"/>
            <a:ext cx="8784000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31% </a:t>
            </a:r>
            <a:r>
              <a:rPr lang="es-AR" sz="2400" dirty="0" smtClean="0"/>
              <a:t> de los electores habían votado a las 13:00.  La participación total fue del </a:t>
            </a:r>
            <a:r>
              <a:rPr lang="es-AR" sz="2400" b="1" dirty="0" smtClean="0">
                <a:solidFill>
                  <a:srgbClr val="0070C0"/>
                </a:solidFill>
              </a:rPr>
              <a:t>72%.</a:t>
            </a:r>
            <a:endParaRPr kumimoji="0" lang="es-AR" sz="32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24480" y="1844824"/>
            <a:ext cx="878400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50% </a:t>
            </a:r>
            <a:r>
              <a:rPr lang="es-AR" sz="2400" dirty="0" smtClean="0"/>
              <a:t> de las mesas: se hicieron filas largas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24480" y="3429000"/>
            <a:ext cx="878400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buFont typeface="Arial" pitchFamily="34" charset="0"/>
              <a:buChar char="•"/>
              <a:tabLst>
                <a:tab pos="361950" algn="l"/>
                <a:tab pos="9906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18% </a:t>
            </a:r>
            <a:r>
              <a:rPr lang="es-AR" sz="2400" dirty="0" smtClean="0"/>
              <a:t> de los presidentes de mesas firmaban los sobres con 	anterioridad.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24480" y="4221088"/>
            <a:ext cx="878400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buFont typeface="Arial" pitchFamily="34" charset="0"/>
              <a:buChar char="•"/>
              <a:tabLst>
                <a:tab pos="361950" algn="l"/>
                <a:tab pos="9906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 9% </a:t>
            </a:r>
            <a:r>
              <a:rPr lang="es-AR" sz="2400" dirty="0" smtClean="0"/>
              <a:t> de las mesas observadas: voto asistido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24480" y="5013176"/>
            <a:ext cx="878400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1,3  minutos </a:t>
            </a:r>
            <a:r>
              <a:rPr lang="es-AR" sz="2400" dirty="0" smtClean="0"/>
              <a:t>pasan en promedio los electores en el cuarto oscuro.</a:t>
            </a:r>
            <a:endParaRPr kumimoji="0" lang="es-AR" sz="32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8" grpId="0" animBg="1"/>
      <p:bldP spid="12" grpId="0" animBg="1"/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80488" y="2397646"/>
            <a:ext cx="8568000" cy="599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42% </a:t>
            </a:r>
            <a:r>
              <a:rPr lang="es-AR" sz="2400" dirty="0" smtClean="0"/>
              <a:t> se tachó en el padrón electores ausentes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16632"/>
            <a:ext cx="8532440" cy="576064"/>
          </a:xfrm>
          <a:prstGeom prst="rect">
            <a:avLst/>
          </a:prstGeom>
          <a:gradFill flip="none" rotWithShape="1">
            <a:gsLst>
              <a:gs pos="0">
                <a:srgbClr val="C3F77D">
                  <a:shade val="30000"/>
                  <a:satMod val="115000"/>
                </a:srgbClr>
              </a:gs>
              <a:gs pos="50000">
                <a:srgbClr val="C3F77D">
                  <a:shade val="67500"/>
                  <a:satMod val="115000"/>
                </a:srgbClr>
              </a:gs>
              <a:gs pos="100000">
                <a:srgbClr val="C3F77D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Cierre de la </a:t>
            </a:r>
            <a:r>
              <a:rPr kumimoji="0" lang="es-A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votaci</a:t>
            </a:r>
            <a:r>
              <a:rPr lang="es-AR" sz="3200" b="1" dirty="0" err="1" smtClean="0"/>
              <a:t>ón</a:t>
            </a:r>
            <a:r>
              <a:rPr lang="es-AR" sz="3200" b="1" dirty="0" smtClean="0"/>
              <a:t> y escrutinio</a:t>
            </a: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80488" y="3098676"/>
            <a:ext cx="8568000" cy="5755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buFont typeface="Arial" pitchFamily="34" charset="0"/>
              <a:buChar char="•"/>
              <a:tabLst>
                <a:tab pos="361950" algn="l"/>
                <a:tab pos="9906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79% </a:t>
            </a:r>
            <a:r>
              <a:rPr lang="es-AR" sz="2400" dirty="0" smtClean="0"/>
              <a:t> se guardó material sobrante en sobre de descarte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80488" y="4769718"/>
            <a:ext cx="8568000" cy="443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buFont typeface="Arial" pitchFamily="34" charset="0"/>
              <a:buChar char="•"/>
              <a:tabLst>
                <a:tab pos="361950" algn="l"/>
                <a:tab pos="9906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63% </a:t>
            </a:r>
            <a:r>
              <a:rPr lang="es-AR" sz="2400" dirty="0" smtClean="0"/>
              <a:t> los votos se contaron de  manera  correcta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80488" y="836712"/>
            <a:ext cx="8568000" cy="1512168"/>
            <a:chOff x="324480" y="836712"/>
            <a:chExt cx="8819520" cy="1577914"/>
          </a:xfrm>
        </p:grpSpPr>
        <p:sp>
          <p:nvSpPr>
            <p:cNvPr id="9" name="2 Marcador de contenido"/>
            <p:cNvSpPr txBox="1">
              <a:spLocks/>
            </p:cNvSpPr>
            <p:nvPr/>
          </p:nvSpPr>
          <p:spPr>
            <a:xfrm>
              <a:off x="324480" y="836712"/>
              <a:ext cx="8819520" cy="157791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>
                  <a:tab pos="3848100" algn="l"/>
                </a:tabLst>
                <a:defRPr/>
              </a:pPr>
              <a:r>
                <a:rPr lang="es-AR" sz="2400" dirty="0" smtClean="0"/>
                <a:t>Electores en fila a las 18:00</a:t>
              </a:r>
              <a:endParaRPr kumimoji="0" lang="es-A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17" name="1 Gráfico"/>
            <p:cNvGraphicFramePr/>
            <p:nvPr/>
          </p:nvGraphicFramePr>
          <p:xfrm>
            <a:off x="4605908" y="891952"/>
            <a:ext cx="3744416" cy="15121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9" name="2 Marcador de contenido"/>
          <p:cNvSpPr txBox="1">
            <a:spLocks/>
          </p:cNvSpPr>
          <p:nvPr/>
        </p:nvSpPr>
        <p:spPr>
          <a:xfrm>
            <a:off x="180488" y="3746748"/>
            <a:ext cx="8568000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98% </a:t>
            </a:r>
            <a:r>
              <a:rPr lang="es-AR" sz="2400" dirty="0" smtClean="0"/>
              <a:t> se contaron votantes en el padrón y  sobres en la urna	</a:t>
            </a:r>
          </a:p>
          <a:p>
            <a:pPr marL="800100" lvl="1" indent="-342900">
              <a:buFont typeface="Wingdings" pitchFamily="2" charset="2"/>
              <a:buChar char="à"/>
              <a:tabLst>
                <a:tab pos="3848100" algn="l"/>
              </a:tabLst>
              <a:defRPr/>
            </a:pPr>
            <a:r>
              <a:rPr lang="es-AR" sz="2400" dirty="0" smtClean="0"/>
              <a:t> </a:t>
            </a:r>
            <a:r>
              <a:rPr lang="es-AR" sz="2400" b="1" dirty="0" smtClean="0">
                <a:solidFill>
                  <a:srgbClr val="0070C0"/>
                </a:solidFill>
              </a:rPr>
              <a:t>91% </a:t>
            </a:r>
            <a:r>
              <a:rPr lang="es-AR" sz="2400" dirty="0" smtClean="0"/>
              <a:t> coincidieron ambas cuentas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180464" y="5338830"/>
            <a:ext cx="8568000" cy="443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buFont typeface="Arial" pitchFamily="34" charset="0"/>
              <a:buChar char="•"/>
              <a:tabLst>
                <a:tab pos="361950" algn="l"/>
                <a:tab pos="9906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54% </a:t>
            </a:r>
            <a:r>
              <a:rPr lang="es-AR" sz="2400" dirty="0" smtClean="0"/>
              <a:t> los fiscales realizaron alguna tarea en el escrutinio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251520" y="5892130"/>
            <a:ext cx="8568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buFont typeface="Arial" pitchFamily="34" charset="0"/>
              <a:buChar char="•"/>
              <a:tabLst>
                <a:tab pos="361950" algn="l"/>
                <a:tab pos="990600" algn="l"/>
              </a:tabLst>
              <a:defRPr/>
            </a:pPr>
            <a:r>
              <a:rPr lang="es-AR" sz="2400" b="1" dirty="0" smtClean="0">
                <a:solidFill>
                  <a:srgbClr val="0070C0"/>
                </a:solidFill>
              </a:rPr>
              <a:t>17% </a:t>
            </a:r>
            <a:r>
              <a:rPr lang="es-AR" sz="2400" dirty="0" smtClean="0"/>
              <a:t> se observó que la autoridad de mesa fue apurada.</a:t>
            </a:r>
            <a:endParaRPr kumimoji="0" lang="es-A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3" grpId="0" animBg="1"/>
      <p:bldP spid="19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8214</TotalTime>
  <Words>798</Words>
  <Application>Microsoft Office PowerPoint</Application>
  <PresentationFormat>Presentación en pantalla (4:3)</PresentationFormat>
  <Paragraphs>203</Paragraphs>
  <Slides>18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Imagen de mapa de bits</vt:lpstr>
      <vt:lpstr>Principales  resultados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Conclusiones</vt:lpstr>
      <vt:lpstr> Conclusiones  / Próximas acciones</vt:lpstr>
      <vt:lpstr> Conclusiones  / Próximas acciones</vt:lpstr>
      <vt:lpstr> Conclusiones  / Próximas acciones</vt:lpstr>
      <vt:lpstr>Diapositiva 15</vt:lpstr>
      <vt:lpstr>¡MUCHAS GRACIAS!</vt:lpstr>
      <vt:lpstr>Diapositiva 17</vt:lpstr>
      <vt:lpstr>X|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Observación Electoral  Elecciones Provinciales  en San Carlos de Bariloche</dc:title>
  <dc:creator>Daniela</dc:creator>
  <cp:lastModifiedBy>Daniela Zacharias</cp:lastModifiedBy>
  <cp:revision>198</cp:revision>
  <dcterms:created xsi:type="dcterms:W3CDTF">2015-05-10T19:15:40Z</dcterms:created>
  <dcterms:modified xsi:type="dcterms:W3CDTF">2017-09-19T18:43:49Z</dcterms:modified>
</cp:coreProperties>
</file>