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98" r:id="rId4"/>
    <p:sldId id="282" r:id="rId5"/>
    <p:sldId id="267" r:id="rId6"/>
    <p:sldId id="270" r:id="rId7"/>
    <p:sldId id="269" r:id="rId8"/>
    <p:sldId id="268" r:id="rId9"/>
    <p:sldId id="266" r:id="rId10"/>
    <p:sldId id="271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FF"/>
    <a:srgbClr val="E3FB6D"/>
    <a:srgbClr val="FF66FF"/>
    <a:srgbClr val="C3F77D"/>
    <a:srgbClr val="FF3300"/>
    <a:srgbClr val="056CE9"/>
    <a:srgbClr val="30F087"/>
    <a:srgbClr val="FF0066"/>
    <a:srgbClr val="FFCC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6C070-7FD3-46A7-BEA2-2D6C166FD4BA}" type="datetimeFigureOut">
              <a:rPr lang="es-AR" smtClean="0"/>
              <a:pPr/>
              <a:t>19/9/2017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892BA-511F-4DA6-AEFF-F2A123B36C8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95746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92BA-511F-4DA6-AEFF-F2A123B36C85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92BA-511F-4DA6-AEFF-F2A123B36C85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92BA-511F-4DA6-AEFF-F2A123B36C85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0000">
                <a:srgbClr val="A1F44E"/>
              </a:gs>
              <a:gs pos="64999">
                <a:srgbClr val="C3F77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76" y="-107576"/>
            <a:ext cx="8172400" cy="1143000"/>
          </a:xfrm>
        </p:spPr>
        <p:txBody>
          <a:bodyPr lIns="36000" tIns="36000" rIns="36000" bIns="36000">
            <a:noAutofit/>
          </a:bodyPr>
          <a:lstStyle>
            <a:lvl1pPr algn="l"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logo Obser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0752" y="0"/>
            <a:ext cx="943248" cy="943248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 flipV="1">
            <a:off x="0" y="6150985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 userDrawn="1"/>
        </p:nvCxnSpPr>
        <p:spPr>
          <a:xfrm flipV="1">
            <a:off x="22049" y="908720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" name="12 Imagen" descr="logo defensoria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896" y="6242246"/>
            <a:ext cx="996792" cy="576000"/>
          </a:xfrm>
          <a:prstGeom prst="rect">
            <a:avLst/>
          </a:prstGeom>
        </p:spPr>
      </p:pic>
      <p:pic>
        <p:nvPicPr>
          <p:cNvPr id="14" name="13 Imagen" descr="logo CRU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11715" y="6255119"/>
            <a:ext cx="550800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2060848"/>
            <a:ext cx="9144000" cy="3312368"/>
          </a:xfrm>
          <a:prstGeom prst="rect">
            <a:avLst/>
          </a:prstGeom>
          <a:solidFill>
            <a:srgbClr val="C3F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2852936"/>
            <a:ext cx="6408712" cy="197165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Stencil" pitchFamily="82" charset="0"/>
              </a:rPr>
              <a:t>Observación Electoral </a:t>
            </a:r>
            <a:br>
              <a:rPr lang="es-AR" dirty="0" smtClean="0">
                <a:latin typeface="Stencil" pitchFamily="82" charset="0"/>
              </a:rPr>
            </a:br>
            <a:r>
              <a:rPr lang="es-AR" dirty="0" smtClean="0">
                <a:latin typeface="+mn-lt"/>
              </a:rPr>
              <a:t>Elecciones Provinciales </a:t>
            </a:r>
            <a:br>
              <a:rPr lang="es-AR" dirty="0" smtClean="0">
                <a:latin typeface="+mn-lt"/>
              </a:rPr>
            </a:br>
            <a:r>
              <a:rPr lang="es-AR" dirty="0" smtClean="0">
                <a:latin typeface="+mn-lt"/>
              </a:rPr>
              <a:t>en San Carlos de Bariloche</a:t>
            </a:r>
            <a:r>
              <a:rPr lang="es-AR" dirty="0" smtClean="0">
                <a:latin typeface="Maiandra GD" pitchFamily="34" charset="0"/>
              </a:rPr>
              <a:t/>
            </a:r>
            <a:br>
              <a:rPr lang="es-AR" dirty="0" smtClean="0">
                <a:latin typeface="Maiandra GD" pitchFamily="34" charset="0"/>
              </a:rPr>
            </a:br>
            <a:endParaRPr lang="es-AR" dirty="0">
              <a:latin typeface="Maiandra G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es-AR" dirty="0" smtClean="0"/>
              <a:t>Junio 2015</a:t>
            </a:r>
            <a:endParaRPr lang="es-AR" dirty="0"/>
          </a:p>
        </p:txBody>
      </p:sp>
      <p:pic>
        <p:nvPicPr>
          <p:cNvPr id="4" name="3 Imagen" descr="logo Obser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2664296" cy="2664296"/>
          </a:xfrm>
          <a:prstGeom prst="rect">
            <a:avLst/>
          </a:prstGeom>
        </p:spPr>
      </p:pic>
      <p:pic>
        <p:nvPicPr>
          <p:cNvPr id="6" name="5 Imagen" descr="logo defensor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04664"/>
            <a:ext cx="2032644" cy="1174572"/>
          </a:xfrm>
          <a:prstGeom prst="rect">
            <a:avLst/>
          </a:prstGeom>
        </p:spPr>
      </p:pic>
      <p:pic>
        <p:nvPicPr>
          <p:cNvPr id="7" name="6 Imagen" descr="logo CRU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79652" cy="13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Título"/>
          <p:cNvSpPr txBox="1">
            <a:spLocks/>
          </p:cNvSpPr>
          <p:nvPr/>
        </p:nvSpPr>
        <p:spPr>
          <a:xfrm>
            <a:off x="0" y="-115788"/>
            <a:ext cx="8172400" cy="1143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AR" sz="3400" dirty="0" smtClean="0">
                <a:latin typeface="+mj-lt"/>
                <a:ea typeface="+mj-ea"/>
                <a:cs typeface="+mj-cs"/>
              </a:rPr>
              <a:t> </a:t>
            </a:r>
            <a:endParaRPr kumimoji="0" lang="es-AR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152400" y="-96738"/>
            <a:ext cx="8172400" cy="1143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es-AR" sz="3400" b="1" dirty="0" smtClean="0">
                <a:latin typeface="+mj-lt"/>
                <a:ea typeface="+mj-ea"/>
                <a:cs typeface="+mj-cs"/>
              </a:rPr>
              <a:t> </a:t>
            </a:r>
            <a:r>
              <a:rPr lang="es-AR" sz="3400" dirty="0" smtClean="0">
                <a:latin typeface="+mj-lt"/>
                <a:ea typeface="+mj-ea"/>
                <a:cs typeface="+mj-cs"/>
              </a:rPr>
              <a:t>… recogen las observaciones para alimentar la base de datos:</a:t>
            </a:r>
            <a:endParaRPr kumimoji="0" lang="es-AR" sz="3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t="21656" b="8454"/>
          <a:stretch>
            <a:fillRect/>
          </a:stretch>
        </p:blipFill>
        <p:spPr bwMode="auto">
          <a:xfrm>
            <a:off x="0" y="980728"/>
            <a:ext cx="1301115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95536" y="1052736"/>
            <a:ext cx="8568952" cy="496855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dirty="0" smtClean="0"/>
              <a:t> Del nacimiento </a:t>
            </a:r>
            <a:endParaRPr lang="es-AR" sz="36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539552" y="1096980"/>
            <a:ext cx="3672408" cy="4132220"/>
            <a:chOff x="539552" y="1096980"/>
            <a:chExt cx="3672408" cy="4132220"/>
          </a:xfrm>
        </p:grpSpPr>
        <p:pic>
          <p:nvPicPr>
            <p:cNvPr id="5" name="4 Imagen" descr="logo CRUB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7852" y="1096980"/>
              <a:ext cx="2520280" cy="2470863"/>
            </a:xfrm>
            <a:prstGeom prst="rect">
              <a:avLst/>
            </a:prstGeom>
          </p:spPr>
        </p:pic>
        <p:sp>
          <p:nvSpPr>
            <p:cNvPr id="6" name="2 Marcador de contenido"/>
            <p:cNvSpPr txBox="1">
              <a:spLocks/>
            </p:cNvSpPr>
            <p:nvPr/>
          </p:nvSpPr>
          <p:spPr>
            <a:xfrm>
              <a:off x="539552" y="3573016"/>
              <a:ext cx="3672408" cy="16561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A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Docente del Departamento</a:t>
              </a:r>
              <a:r>
                <a:rPr kumimoji="0" lang="es-AR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de Estadística, con vasta experiencia en   Observación Electoral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4716016" y="1196752"/>
            <a:ext cx="4026414" cy="4104456"/>
            <a:chOff x="4716016" y="1196752"/>
            <a:chExt cx="4026414" cy="4104456"/>
          </a:xfrm>
        </p:grpSpPr>
        <p:pic>
          <p:nvPicPr>
            <p:cNvPr id="8" name="7 Imagen" descr="logo defensori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055" y="1196752"/>
              <a:ext cx="3666375" cy="2118629"/>
            </a:xfrm>
            <a:prstGeom prst="rect">
              <a:avLst/>
            </a:prstGeom>
          </p:spPr>
        </p:pic>
        <p:sp>
          <p:nvSpPr>
            <p:cNvPr id="9" name="2 Marcador de contenido"/>
            <p:cNvSpPr txBox="1">
              <a:spLocks/>
            </p:cNvSpPr>
            <p:nvPr/>
          </p:nvSpPr>
          <p:spPr>
            <a:xfrm>
              <a:off x="4716016" y="3645024"/>
              <a:ext cx="3960440" cy="16561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AR" sz="2400" dirty="0" smtClean="0"/>
                <a:t>Acciones para el cumplimiento de los derechos de los ciudadanos.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AR" sz="2400" dirty="0" smtClean="0"/>
                <a:t>2013: accesibilidad de los centros de votación</a:t>
              </a:r>
              <a:endParaRPr kumimoji="0" lang="es-A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Título"/>
          <p:cNvSpPr>
            <a:spLocks noGrp="1"/>
          </p:cNvSpPr>
          <p:nvPr>
            <p:ph type="title"/>
          </p:nvPr>
        </p:nvSpPr>
        <p:spPr>
          <a:xfrm>
            <a:off x="262186" y="-133350"/>
            <a:ext cx="8172400" cy="1143000"/>
          </a:xfrm>
        </p:spPr>
        <p:txBody>
          <a:bodyPr/>
          <a:lstStyle/>
          <a:p>
            <a:r>
              <a:rPr lang="es-AR" sz="3600" b="1" dirty="0" smtClean="0"/>
              <a:t> </a:t>
            </a:r>
            <a:r>
              <a:rPr lang="es-AR" sz="3200" dirty="0" smtClean="0"/>
              <a:t>Reuniones semanales desde febrero</a:t>
            </a:r>
            <a:endParaRPr lang="es-AR" sz="3600" dirty="0"/>
          </a:p>
        </p:txBody>
      </p:sp>
      <p:sp>
        <p:nvSpPr>
          <p:cNvPr id="9" name="8 Rectángulo"/>
          <p:cNvSpPr/>
          <p:nvPr/>
        </p:nvSpPr>
        <p:spPr>
          <a:xfrm>
            <a:off x="611560" y="1268760"/>
            <a:ext cx="2520280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DEFINICIÓN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275856" y="1412776"/>
            <a:ext cx="2880320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ACREDITACIÓN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275856" y="2492896"/>
            <a:ext cx="2880320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DIFUSIÓN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228184" y="1556792"/>
            <a:ext cx="2736304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DISEÑO MUESTRAL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228184" y="2636912"/>
            <a:ext cx="2736304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INSTRUMENTOS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23528" y="3861048"/>
            <a:ext cx="8640960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CONFORMACIÓN DE LA RED DE VOLUNTARIOS</a:t>
            </a:r>
          </a:p>
        </p:txBody>
      </p:sp>
      <p:grpSp>
        <p:nvGrpSpPr>
          <p:cNvPr id="22" name="21 Grupo"/>
          <p:cNvGrpSpPr/>
          <p:nvPr/>
        </p:nvGrpSpPr>
        <p:grpSpPr>
          <a:xfrm>
            <a:off x="323528" y="1124744"/>
            <a:ext cx="8640960" cy="4824536"/>
            <a:chOff x="323528" y="1124744"/>
            <a:chExt cx="8640960" cy="4824536"/>
          </a:xfrm>
        </p:grpSpPr>
        <p:sp>
          <p:nvSpPr>
            <p:cNvPr id="20" name="19 Rectángulo"/>
            <p:cNvSpPr/>
            <p:nvPr/>
          </p:nvSpPr>
          <p:spPr>
            <a:xfrm>
              <a:off x="323528" y="1124744"/>
              <a:ext cx="8640960" cy="482453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800" b="1" dirty="0" smtClean="0"/>
            </a:p>
            <a:p>
              <a:pPr algn="ctr"/>
              <a:endParaRPr lang="es-AR" sz="2800" b="1" dirty="0" smtClean="0"/>
            </a:p>
            <a:p>
              <a:pPr algn="ctr"/>
              <a:endParaRPr lang="es-AR" sz="2800" b="1" dirty="0" smtClean="0"/>
            </a:p>
            <a:p>
              <a:pPr algn="ctr"/>
              <a:endParaRPr lang="es-AR" sz="2800" b="1" dirty="0" smtClean="0"/>
            </a:p>
            <a:p>
              <a:pPr algn="ctr"/>
              <a:endParaRPr lang="es-AR" sz="2800" b="1" dirty="0" smtClean="0"/>
            </a:p>
            <a:p>
              <a:pPr algn="ctr"/>
              <a:endParaRPr lang="es-AR" sz="2800" b="1" dirty="0" smtClean="0"/>
            </a:p>
            <a:p>
              <a:pPr algn="ctr"/>
              <a:r>
                <a:rPr lang="es-AR" sz="4000" dirty="0" smtClean="0"/>
                <a:t>Primera  experiencia de </a:t>
              </a:r>
            </a:p>
            <a:p>
              <a:pPr algn="ctr"/>
              <a:r>
                <a:rPr lang="es-AR" sz="4000" dirty="0" smtClean="0"/>
                <a:t>Observación Electoral </a:t>
              </a:r>
            </a:p>
            <a:p>
              <a:pPr algn="ctr"/>
              <a:r>
                <a:rPr lang="es-AR" sz="4000" dirty="0" smtClean="0"/>
                <a:t>en  Río Negro</a:t>
              </a:r>
            </a:p>
            <a:p>
              <a:pPr algn="ctr"/>
              <a:endParaRPr lang="es-AR" sz="2800" b="1" dirty="0" smtClean="0"/>
            </a:p>
          </p:txBody>
        </p:sp>
        <p:pic>
          <p:nvPicPr>
            <p:cNvPr id="21" name="20 Imagen" descr="logo ObserBa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72" y="1340768"/>
              <a:ext cx="2311400" cy="2311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-468560" y="-531440"/>
            <a:ext cx="10729192" cy="82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dirty="0" smtClean="0"/>
              <a:t>La red de voluntarios</a:t>
            </a:r>
            <a:endParaRPr lang="es-AR" sz="3600" b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0" y="260648"/>
            <a:ext cx="8532440" cy="576064"/>
          </a:xfrm>
          <a:prstGeom prst="rect">
            <a:avLst/>
          </a:prstGeom>
          <a:gradFill flip="none" rotWithShape="1">
            <a:gsLst>
              <a:gs pos="0">
                <a:srgbClr val="C3F77D">
                  <a:shade val="30000"/>
                  <a:satMod val="115000"/>
                </a:srgbClr>
              </a:gs>
              <a:gs pos="50000">
                <a:srgbClr val="C3F77D">
                  <a:shade val="67500"/>
                  <a:satMod val="115000"/>
                </a:srgbClr>
              </a:gs>
              <a:gs pos="100000">
                <a:srgbClr val="C3F77D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A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red</a:t>
            </a:r>
            <a:r>
              <a:rPr kumimoji="0" lang="es-A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observadores/as</a:t>
            </a:r>
            <a:endParaRPr kumimoji="0" lang="es-A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51520" y="1268760"/>
            <a:ext cx="8424936" cy="7665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3200" b="1" dirty="0" smtClean="0">
                <a:solidFill>
                  <a:srgbClr val="0070C0"/>
                </a:solidFill>
              </a:rPr>
              <a:t>65  </a:t>
            </a:r>
            <a:r>
              <a:rPr lang="es-AR" sz="3200" dirty="0" smtClean="0"/>
              <a:t>voluntarios/as</a:t>
            </a:r>
            <a:endParaRPr kumimoji="0" lang="es-AR" sz="4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51520" y="2276872"/>
            <a:ext cx="84249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3200" b="1" dirty="0" smtClean="0">
                <a:solidFill>
                  <a:srgbClr val="0070C0"/>
                </a:solidFill>
              </a:rPr>
              <a:t>44% </a:t>
            </a:r>
            <a:r>
              <a:rPr lang="es-AR" sz="3200" dirty="0" smtClean="0"/>
              <a:t> votaban por primera vez</a:t>
            </a:r>
            <a:endParaRPr kumimoji="0" lang="es-AR" sz="4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251520" y="3212976"/>
            <a:ext cx="84249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3200" b="1" dirty="0" smtClean="0">
                <a:solidFill>
                  <a:srgbClr val="0070C0"/>
                </a:solidFill>
              </a:rPr>
              <a:t>30 años </a:t>
            </a:r>
            <a:r>
              <a:rPr lang="es-AR" sz="3200" dirty="0" smtClean="0"/>
              <a:t> edad promedio</a:t>
            </a:r>
            <a:endParaRPr kumimoji="0" lang="es-AR" sz="4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251520" y="4149080"/>
            <a:ext cx="84249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0" algn="l"/>
              </a:tabLst>
              <a:defRPr/>
            </a:pPr>
            <a:r>
              <a:rPr lang="es-AR" sz="3200" b="1" dirty="0" smtClean="0">
                <a:solidFill>
                  <a:srgbClr val="0070C0"/>
                </a:solidFill>
              </a:rPr>
              <a:t>2/3 </a:t>
            </a:r>
            <a:r>
              <a:rPr lang="es-AR" sz="3200" dirty="0" smtClean="0"/>
              <a:t>  mujeres</a:t>
            </a:r>
            <a:endParaRPr kumimoji="0" lang="es-AR" sz="4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dirty="0" smtClean="0"/>
              <a:t>De la muestra de mesas</a:t>
            </a:r>
            <a:endParaRPr lang="es-A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21282" r="20586" b="14735"/>
          <a:stretch>
            <a:fillRect/>
          </a:stretch>
        </p:blipFill>
        <p:spPr bwMode="auto">
          <a:xfrm>
            <a:off x="-594780" y="923733"/>
            <a:ext cx="10042606" cy="593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436096" y="1484784"/>
            <a:ext cx="370790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2400" b="1" dirty="0" smtClean="0"/>
              <a:t>90%  </a:t>
            </a:r>
            <a:r>
              <a:rPr lang="es-AR" sz="2400" dirty="0" smtClean="0"/>
              <a:t>de escuelas</a:t>
            </a:r>
          </a:p>
          <a:p>
            <a:r>
              <a:rPr lang="es-AR" sz="2400" b="1" dirty="0" smtClean="0"/>
              <a:t>17 % </a:t>
            </a:r>
            <a:r>
              <a:rPr lang="es-AR" sz="2400" dirty="0" smtClean="0"/>
              <a:t>de mesas de votación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908720"/>
            <a:ext cx="9144000" cy="5256584"/>
          </a:xfrm>
          <a:prstGeom prst="rect">
            <a:avLst/>
          </a:prstGeom>
          <a:gradFill flip="none" rotWithShape="1">
            <a:gsLst>
              <a:gs pos="0">
                <a:srgbClr val="C3F77D">
                  <a:tint val="66000"/>
                  <a:satMod val="160000"/>
                </a:srgbClr>
              </a:gs>
              <a:gs pos="50000">
                <a:srgbClr val="C3F77D">
                  <a:tint val="44500"/>
                  <a:satMod val="160000"/>
                </a:srgbClr>
              </a:gs>
              <a:gs pos="100000">
                <a:srgbClr val="C3F77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F4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143000"/>
          </a:xfrm>
        </p:spPr>
        <p:txBody>
          <a:bodyPr/>
          <a:lstStyle/>
          <a:p>
            <a:pPr algn="ctr"/>
            <a:r>
              <a:rPr lang="es-AR" sz="6600" b="1" dirty="0" smtClean="0"/>
              <a:t>14 de junio</a:t>
            </a:r>
            <a:endParaRPr lang="es-A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44030" y="1340768"/>
            <a:ext cx="8064896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b="1" dirty="0" smtClean="0"/>
              <a:t>A la mañana temprano  (de 7:30 hasta la apertura de la mesa) </a:t>
            </a:r>
            <a:r>
              <a:rPr lang="es-AR" sz="2800" dirty="0" smtClean="0"/>
              <a:t>, para observar el procedimiento de formación de la mesa</a:t>
            </a:r>
            <a:endParaRPr lang="es-AR" sz="2400" dirty="0"/>
          </a:p>
        </p:txBody>
      </p:sp>
      <p:sp>
        <p:nvSpPr>
          <p:cNvPr id="6" name="5 Rectángulo"/>
          <p:cNvSpPr/>
          <p:nvPr/>
        </p:nvSpPr>
        <p:spPr>
          <a:xfrm>
            <a:off x="844030" y="2876338"/>
            <a:ext cx="8064896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b="1" dirty="0" smtClean="0"/>
              <a:t>Al medio día (de 11:30 a 13 :00) </a:t>
            </a:r>
            <a:r>
              <a:rPr lang="es-AR" sz="2400" dirty="0" smtClean="0"/>
              <a:t>, </a:t>
            </a:r>
            <a:r>
              <a:rPr lang="es-AR" sz="2800" dirty="0" smtClean="0"/>
              <a:t>para observar cómo se está dando el proceso de votación.</a:t>
            </a:r>
            <a:endParaRPr lang="es-AR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1484784"/>
            <a:ext cx="899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>
                <a:solidFill>
                  <a:srgbClr val="92D050"/>
                </a:solidFill>
                <a:sym typeface="Wingdings"/>
              </a:rPr>
              <a:t></a:t>
            </a:r>
            <a:endParaRPr lang="es-AR" sz="5400" dirty="0">
              <a:solidFill>
                <a:srgbClr val="92D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3140968"/>
            <a:ext cx="899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>
                <a:solidFill>
                  <a:srgbClr val="92D050"/>
                </a:solidFill>
                <a:sym typeface="Wingdings"/>
              </a:rPr>
              <a:t></a:t>
            </a:r>
            <a:endParaRPr lang="es-AR" sz="5400" dirty="0">
              <a:solidFill>
                <a:srgbClr val="92D05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44030" y="4437272"/>
            <a:ext cx="8064896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b="1" dirty="0" smtClean="0"/>
              <a:t>A la mañana tarde/noche  (de 17:30 hasta el final del escrutinio) </a:t>
            </a:r>
            <a:r>
              <a:rPr lang="es-AR" sz="2400" dirty="0" smtClean="0"/>
              <a:t>, </a:t>
            </a:r>
            <a:r>
              <a:rPr lang="es-AR" sz="2800" dirty="0" smtClean="0"/>
              <a:t>para observar el procedimiento cierre de la mesa y el escrutinio de los votos </a:t>
            </a:r>
            <a:endParaRPr lang="es-AR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4581128"/>
            <a:ext cx="899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>
                <a:solidFill>
                  <a:srgbClr val="92D050"/>
                </a:solidFill>
                <a:sym typeface="Wingdings"/>
              </a:rPr>
              <a:t></a:t>
            </a:r>
            <a:endParaRPr lang="es-AR" sz="5400" dirty="0">
              <a:solidFill>
                <a:srgbClr val="92D050"/>
              </a:solidFill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23528" y="908720"/>
            <a:ext cx="4320480" cy="720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A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38100" y="-114300"/>
            <a:ext cx="8172400" cy="1143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AR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La red de voluntarios/as  se presenta </a:t>
            </a:r>
            <a:br>
              <a:rPr kumimoji="0" lang="es-AR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AR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en la mesa de votación asignada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-612576" y="951012"/>
            <a:ext cx="10729192" cy="6336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23528" y="908720"/>
            <a:ext cx="4320480" cy="720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A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0" y="-115788"/>
            <a:ext cx="8172400" cy="1143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AR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Registran lo observado en formularios especialmente diseñados</a:t>
            </a:r>
            <a:endParaRPr kumimoji="0" lang="es-AR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50" y="1067594"/>
            <a:ext cx="7502277" cy="587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wanatop.com/wp-content/uploads/2013/08/conversiones-llam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245942" cy="3816424"/>
          </a:xfrm>
          <a:prstGeom prst="rect">
            <a:avLst/>
          </a:prstGeom>
          <a:noFill/>
        </p:spPr>
      </p:pic>
      <p:sp>
        <p:nvSpPr>
          <p:cNvPr id="13" name="3 Título"/>
          <p:cNvSpPr txBox="1">
            <a:spLocks/>
          </p:cNvSpPr>
          <p:nvPr/>
        </p:nvSpPr>
        <p:spPr>
          <a:xfrm>
            <a:off x="0" y="-115788"/>
            <a:ext cx="8172400" cy="1143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es-AR" sz="3400" b="1" dirty="0" smtClean="0">
                <a:latin typeface="+mj-lt"/>
                <a:ea typeface="+mj-ea"/>
                <a:cs typeface="+mj-cs"/>
              </a:rPr>
              <a:t> </a:t>
            </a:r>
            <a:r>
              <a:rPr lang="es-AR" sz="3400" dirty="0" smtClean="0">
                <a:latin typeface="+mj-lt"/>
                <a:ea typeface="+mj-ea"/>
                <a:cs typeface="+mj-cs"/>
              </a:rPr>
              <a:t>Voluntarios/as en </a:t>
            </a:r>
            <a:r>
              <a:rPr kumimoji="0" lang="es-AR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“centro de llamadas”</a:t>
            </a:r>
            <a:r>
              <a:rPr kumimoji="0" lang="es-AR" sz="3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</a:t>
            </a:r>
            <a:endParaRPr kumimoji="0" lang="es-AR" sz="3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8229</TotalTime>
  <Words>221</Words>
  <Application>Microsoft Office PowerPoint</Application>
  <PresentationFormat>Presentación en pantalla (4:3)</PresentationFormat>
  <Paragraphs>46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Observación Electoral  Elecciones Provinciales  en San Carlos de Bariloche </vt:lpstr>
      <vt:lpstr> Del nacimiento </vt:lpstr>
      <vt:lpstr> Reuniones semanales desde febrero</vt:lpstr>
      <vt:lpstr>La red de voluntarios</vt:lpstr>
      <vt:lpstr>De la muestra de mesas</vt:lpstr>
      <vt:lpstr>14 de junio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Observación Electoral  Elecciones Provinciales  en San Carlos de Bariloche</dc:title>
  <dc:creator>Daniela</dc:creator>
  <cp:lastModifiedBy>Daniela Zacharias</cp:lastModifiedBy>
  <cp:revision>207</cp:revision>
  <dcterms:created xsi:type="dcterms:W3CDTF">2015-05-10T19:15:40Z</dcterms:created>
  <dcterms:modified xsi:type="dcterms:W3CDTF">2017-09-19T18:40:50Z</dcterms:modified>
</cp:coreProperties>
</file>